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4"/>
  </p:notesMasterIdLst>
  <p:handoutMasterIdLst>
    <p:handoutMasterId r:id="rId25"/>
  </p:handoutMasterIdLst>
  <p:sldIdLst>
    <p:sldId id="256" r:id="rId2"/>
    <p:sldId id="309" r:id="rId3"/>
    <p:sldId id="305" r:id="rId4"/>
    <p:sldId id="306" r:id="rId5"/>
    <p:sldId id="313" r:id="rId6"/>
    <p:sldId id="314" r:id="rId7"/>
    <p:sldId id="282" r:id="rId8"/>
    <p:sldId id="294" r:id="rId9"/>
    <p:sldId id="286" r:id="rId10"/>
    <p:sldId id="278" r:id="rId11"/>
    <p:sldId id="311" r:id="rId12"/>
    <p:sldId id="288" r:id="rId13"/>
    <p:sldId id="279" r:id="rId14"/>
    <p:sldId id="289" r:id="rId15"/>
    <p:sldId id="290" r:id="rId16"/>
    <p:sldId id="280" r:id="rId17"/>
    <p:sldId id="312" r:id="rId18"/>
    <p:sldId id="295" r:id="rId19"/>
    <p:sldId id="291" r:id="rId20"/>
    <p:sldId id="281" r:id="rId21"/>
    <p:sldId id="293" r:id="rId22"/>
    <p:sldId id="308" r:id="rId23"/>
  </p:sldIdLst>
  <p:sldSz cx="9144000" cy="6858000" type="screen4x3"/>
  <p:notesSz cx="6858000" cy="9947275"/>
  <p:embeddedFontLst>
    <p:embeddedFont>
      <p:font typeface="VIA Type Office" panose="020B0604020202020204" charset="0"/>
      <p:regular r:id="rId26"/>
      <p:bold r:id="rId27"/>
      <p:italic r:id="rId28"/>
    </p:embeddedFont>
    <p:embeddedFont>
      <p:font typeface="Calibri" panose="020F0502020204030204" pitchFamily="34" charset="0"/>
      <p:regular r:id="rId29"/>
      <p:bold r:id="rId30"/>
      <p:italic r:id="rId31"/>
      <p:boldItalic r:id="rId32"/>
    </p:embeddedFont>
    <p:embeddedFont>
      <p:font typeface="VIA Type Office Light" panose="020B0604020202020204" charset="0"/>
      <p:regular r:id="rId33"/>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93">
          <p15:clr>
            <a:srgbClr val="A4A3A4"/>
          </p15:clr>
        </p15:guide>
        <p15:guide id="2" orient="horz" pos="368">
          <p15:clr>
            <a:srgbClr val="A4A3A4"/>
          </p15:clr>
        </p15:guide>
        <p15:guide id="3" orient="horz" pos="3965">
          <p15:clr>
            <a:srgbClr val="A4A3A4"/>
          </p15:clr>
        </p15:guide>
        <p15:guide id="4" orient="horz" pos="1207">
          <p15:clr>
            <a:srgbClr val="A4A3A4"/>
          </p15:clr>
        </p15:guide>
        <p15:guide id="5" orient="horz" pos="3680">
          <p15:clr>
            <a:srgbClr val="A4A3A4"/>
          </p15:clr>
        </p15:guide>
        <p15:guide id="6" pos="2948">
          <p15:clr>
            <a:srgbClr val="A4A3A4"/>
          </p15:clr>
        </p15:guide>
        <p15:guide id="7" pos="363">
          <p15:clr>
            <a:srgbClr val="A4A3A4"/>
          </p15:clr>
        </p15:guide>
        <p15:guide id="8" pos="1519">
          <p15:clr>
            <a:srgbClr val="A4A3A4"/>
          </p15:clr>
        </p15:guide>
        <p15:guide id="9" pos="1633" userDrawn="1">
          <p15:clr>
            <a:srgbClr val="A4A3A4"/>
          </p15:clr>
        </p15:guide>
        <p15:guide id="10" pos="2812">
          <p15:clr>
            <a:srgbClr val="A4A3A4"/>
          </p15:clr>
        </p15:guide>
        <p15:guide id="11" pos="4105">
          <p15:clr>
            <a:srgbClr val="A4A3A4"/>
          </p15:clr>
        </p15:guide>
        <p15:guide id="12" pos="4241">
          <p15:clr>
            <a:srgbClr val="A4A3A4"/>
          </p15:clr>
        </p15:guide>
        <p15:guide id="13" pos="5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p:scale>
          <a:sx n="100" d="100"/>
          <a:sy n="100" d="100"/>
        </p:scale>
        <p:origin x="-294" y="-90"/>
      </p:cViewPr>
      <p:guideLst>
        <p:guide orient="horz" pos="1593"/>
        <p:guide orient="horz" pos="368"/>
        <p:guide orient="horz" pos="3965"/>
        <p:guide orient="horz" pos="1207"/>
        <p:guide orient="horz" pos="3680"/>
        <p:guide pos="2948"/>
        <p:guide pos="363"/>
        <p:guide pos="1519"/>
        <p:guide pos="1633"/>
        <p:guide pos="2812"/>
        <p:guide pos="4105"/>
        <p:guide pos="4241"/>
        <p:guide pos="53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71800" cy="496888"/>
          </a:xfrm>
          <a:prstGeom prst="rect">
            <a:avLst/>
          </a:prstGeom>
        </p:spPr>
        <p:txBody>
          <a:bodyPr vert="horz" lIns="91430" tIns="45715" rIns="91430" bIns="45715"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96888"/>
          </a:xfrm>
          <a:prstGeom prst="rect">
            <a:avLst/>
          </a:prstGeom>
        </p:spPr>
        <p:txBody>
          <a:bodyPr vert="horz" lIns="91430" tIns="45715" rIns="91430" bIns="45715" rtlCol="0"/>
          <a:lstStyle>
            <a:lvl1pPr algn="r">
              <a:defRPr sz="1200"/>
            </a:lvl1pPr>
          </a:lstStyle>
          <a:p>
            <a:fld id="{C87ED710-6DFA-419F-A7FF-9797C9F78D49}" type="datetimeFigureOut">
              <a:rPr lang="da-DK" smtClean="0"/>
              <a:t>06-09-2014</a:t>
            </a:fld>
            <a:endParaRPr lang="da-DK"/>
          </a:p>
        </p:txBody>
      </p:sp>
      <p:sp>
        <p:nvSpPr>
          <p:cNvPr id="4" name="Pladsholder til sidefod 3"/>
          <p:cNvSpPr>
            <a:spLocks noGrp="1"/>
          </p:cNvSpPr>
          <p:nvPr>
            <p:ph type="ftr" sz="quarter" idx="2"/>
          </p:nvPr>
        </p:nvSpPr>
        <p:spPr>
          <a:xfrm>
            <a:off x="1" y="9448800"/>
            <a:ext cx="2971800" cy="496888"/>
          </a:xfrm>
          <a:prstGeom prst="rect">
            <a:avLst/>
          </a:prstGeom>
        </p:spPr>
        <p:txBody>
          <a:bodyPr vert="horz" lIns="91430" tIns="45715" rIns="91430" bIns="45715"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9448800"/>
            <a:ext cx="2971800" cy="496888"/>
          </a:xfrm>
          <a:prstGeom prst="rect">
            <a:avLst/>
          </a:prstGeom>
        </p:spPr>
        <p:txBody>
          <a:bodyPr vert="horz" lIns="91430" tIns="45715" rIns="91430" bIns="45715" rtlCol="0" anchor="b"/>
          <a:lstStyle>
            <a:lvl1pPr algn="r">
              <a:defRPr sz="1200"/>
            </a:lvl1pPr>
          </a:lstStyle>
          <a:p>
            <a:fld id="{78A4681C-1ADB-4BA0-81B8-EA6A855A9B3E}" type="slidenum">
              <a:rPr lang="da-DK" smtClean="0"/>
              <a:t>‹nr.›</a:t>
            </a:fld>
            <a:endParaRPr lang="da-DK"/>
          </a:p>
        </p:txBody>
      </p:sp>
    </p:spTree>
    <p:extLst>
      <p:ext uri="{BB962C8B-B14F-4D97-AF65-F5344CB8AC3E}">
        <p14:creationId xmlns:p14="http://schemas.microsoft.com/office/powerpoint/2010/main" val="214012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364"/>
          </a:xfrm>
          <a:prstGeom prst="rect">
            <a:avLst/>
          </a:prstGeom>
        </p:spPr>
        <p:txBody>
          <a:bodyPr vert="horz" lIns="91430" tIns="45715" rIns="91430" bIns="45715" rtlCol="0"/>
          <a:lstStyle>
            <a:lvl1pPr algn="l">
              <a:defRPr sz="1200"/>
            </a:lvl1pPr>
          </a:lstStyle>
          <a:p>
            <a:endParaRPr lang="da-DK"/>
          </a:p>
        </p:txBody>
      </p:sp>
      <p:sp>
        <p:nvSpPr>
          <p:cNvPr id="3" name="Date Placeholder 2"/>
          <p:cNvSpPr>
            <a:spLocks noGrp="1"/>
          </p:cNvSpPr>
          <p:nvPr>
            <p:ph type="dt" idx="1"/>
          </p:nvPr>
        </p:nvSpPr>
        <p:spPr>
          <a:xfrm>
            <a:off x="3884613" y="0"/>
            <a:ext cx="2971800" cy="497364"/>
          </a:xfrm>
          <a:prstGeom prst="rect">
            <a:avLst/>
          </a:prstGeom>
        </p:spPr>
        <p:txBody>
          <a:bodyPr vert="horz" lIns="91430" tIns="45715" rIns="91430" bIns="45715" rtlCol="0"/>
          <a:lstStyle>
            <a:lvl1pPr algn="r">
              <a:defRPr sz="1200"/>
            </a:lvl1pPr>
          </a:lstStyle>
          <a:p>
            <a:fld id="{0956380D-191E-4967-9FAB-88D89A5831CE}" type="datetimeFigureOut">
              <a:rPr lang="da-DK" smtClean="0"/>
              <a:t>06-09-2014</a:t>
            </a:fld>
            <a:endParaRPr lang="da-DK"/>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430" tIns="45715" rIns="91430" bIns="45715" rtlCol="0" anchor="ctr"/>
          <a:lstStyle/>
          <a:p>
            <a:endParaRPr lang="da-DK"/>
          </a:p>
        </p:txBody>
      </p:sp>
      <p:sp>
        <p:nvSpPr>
          <p:cNvPr id="5" name="Notes Placeholder 4"/>
          <p:cNvSpPr>
            <a:spLocks noGrp="1"/>
          </p:cNvSpPr>
          <p:nvPr>
            <p:ph type="body" sz="quarter" idx="3"/>
          </p:nvPr>
        </p:nvSpPr>
        <p:spPr>
          <a:xfrm>
            <a:off x="685801" y="4724957"/>
            <a:ext cx="5486400" cy="4476274"/>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1" y="9448185"/>
            <a:ext cx="2971800" cy="497364"/>
          </a:xfrm>
          <a:prstGeom prst="rect">
            <a:avLst/>
          </a:prstGeom>
        </p:spPr>
        <p:txBody>
          <a:bodyPr vert="horz" lIns="91430" tIns="45715" rIns="91430" bIns="45715"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30" tIns="45715" rIns="91430" bIns="45715" rtlCol="0" anchor="b"/>
          <a:lstStyle>
            <a:lvl1pPr algn="r">
              <a:defRPr sz="1200"/>
            </a:lvl1pPr>
          </a:lstStyle>
          <a:p>
            <a:fld id="{AC00183A-898A-47CA-ACA5-7AAC5C5D8973}" type="slidenum">
              <a:rPr lang="da-DK" smtClean="0"/>
              <a:t>‹nr.›</a:t>
            </a:fld>
            <a:endParaRPr lang="da-DK"/>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1047073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I - corporate">
    <p:spTree>
      <p:nvGrpSpPr>
        <p:cNvPr id="1" name=""/>
        <p:cNvGrpSpPr/>
        <p:nvPr/>
      </p:nvGrpSpPr>
      <p:grpSpPr>
        <a:xfrm>
          <a:off x="0" y="0"/>
          <a:ext cx="0" cy="0"/>
          <a:chOff x="0" y="0"/>
          <a:chExt cx="0" cy="0"/>
        </a:xfrm>
      </p:grpSpPr>
      <p:sp>
        <p:nvSpPr>
          <p:cNvPr id="14"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Picture Placeholder 8"/>
          <p:cNvSpPr>
            <a:spLocks noGrp="1"/>
          </p:cNvSpPr>
          <p:nvPr>
            <p:ph type="pic" sz="quarter" idx="15" hasCustomPrompt="1"/>
          </p:nvPr>
        </p:nvSpPr>
        <p:spPr>
          <a:xfrm>
            <a:off x="577462"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Indsæt ikon</a:t>
            </a:r>
            <a:endParaRPr lang="da-DK" dirty="0"/>
          </a:p>
        </p:txBody>
      </p:sp>
      <p:sp>
        <p:nvSpPr>
          <p:cNvPr id="2" name="Title 1"/>
          <p:cNvSpPr>
            <a:spLocks noGrp="1"/>
          </p:cNvSpPr>
          <p:nvPr>
            <p:ph type="ctrTitle" hasCustomPrompt="1"/>
          </p:nvPr>
        </p:nvSpPr>
        <p:spPr>
          <a:xfrm>
            <a:off x="547231" y="1952837"/>
            <a:ext cx="5969457" cy="1647614"/>
          </a:xfrm>
        </p:spPr>
        <p:txBody>
          <a:bodyPr tIns="0" anchor="b" anchorCtr="0"/>
          <a:lstStyle>
            <a:lvl1pPr>
              <a:defRPr baseline="0">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3707298"/>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4718F81F-441E-48B1-9169-9659C7831FA9}"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Klik for at redigere i master</a:t>
            </a:r>
          </a:p>
        </p:txBody>
      </p:sp>
      <p:sp>
        <p:nvSpPr>
          <p:cNvPr id="11" name="AutoShape 4"/>
          <p:cNvSpPr>
            <a:spLocks/>
          </p:cNvSpPr>
          <p:nvPr userDrawn="1"/>
        </p:nvSpPr>
        <p:spPr bwMode="gray">
          <a:xfrm>
            <a:off x="-2330450" y="3168689"/>
            <a:ext cx="225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Indsæt hjælpelinjer til </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placering af objekter</a:t>
            </a:r>
          </a:p>
          <a:p>
            <a:pPr algn="r" eaLnBrk="1" hangingPunct="1">
              <a:spcBef>
                <a:spcPct val="0"/>
              </a:spcBef>
              <a:buFontTx/>
              <a:buNone/>
              <a:defRPr/>
            </a:pPr>
            <a:r>
              <a:rPr lang="da-DK" altLang="da-DK" sz="1000" b="1" noProof="1" smtClean="0">
                <a:solidFill>
                  <a:schemeClr val="tx1"/>
                </a:solidFill>
                <a:latin typeface="+mn-lt"/>
                <a:cs typeface="Arial" charset="0"/>
              </a:rPr>
              <a:t>1. </a:t>
            </a:r>
            <a:r>
              <a:rPr lang="da-DK" altLang="da-DK" sz="1000" noProof="1" smtClean="0">
                <a:solidFill>
                  <a:schemeClr val="tx1"/>
                </a:solidFill>
                <a:latin typeface="+mn-lt"/>
                <a:cs typeface="Arial" charset="0"/>
              </a:rPr>
              <a:t>Højre klik udenfor slidet </a:t>
            </a:r>
            <a:br>
              <a:rPr lang="da-DK" altLang="da-DK" sz="1000" noProof="1" smtClean="0">
                <a:solidFill>
                  <a:schemeClr val="tx1"/>
                </a:solidFill>
                <a:latin typeface="+mn-lt"/>
                <a:cs typeface="Arial" charset="0"/>
              </a:rPr>
            </a:br>
            <a:r>
              <a:rPr lang="da-DK" altLang="da-DK" sz="1000" noProof="1" smtClean="0">
                <a:solidFill>
                  <a:schemeClr val="tx1"/>
                </a:solidFill>
                <a:latin typeface="+mn-lt"/>
                <a:cs typeface="Arial" charset="0"/>
              </a:rPr>
              <a:t>og vælg </a:t>
            </a:r>
            <a:r>
              <a:rPr lang="da-DK" altLang="da-DK" sz="1000" b="1" noProof="1" smtClean="0">
                <a:solidFill>
                  <a:schemeClr val="tx1"/>
                </a:solidFill>
                <a:latin typeface="+mn-lt"/>
                <a:cs typeface="Arial" charset="0"/>
              </a:rPr>
              <a:t>’Gitter og hjælpelinjer’</a:t>
            </a:r>
          </a:p>
          <a:p>
            <a:pPr algn="r" eaLnBrk="1" hangingPunct="1">
              <a:spcBef>
                <a:spcPct val="0"/>
              </a:spcBef>
              <a:buFontTx/>
              <a:buNone/>
              <a:defRPr/>
            </a:pPr>
            <a:r>
              <a:rPr lang="da-DK" altLang="da-DK" sz="1000" b="1" noProof="1" smtClean="0">
                <a:solidFill>
                  <a:schemeClr val="tx1"/>
                </a:solidFill>
                <a:latin typeface="+mn-lt"/>
                <a:cs typeface="Arial" charset="0"/>
              </a:rPr>
              <a:t>2. </a:t>
            </a:r>
            <a:r>
              <a:rPr lang="da-DK" altLang="da-DK" sz="1000" noProof="1" smtClean="0">
                <a:solidFill>
                  <a:schemeClr val="tx1"/>
                </a:solidFill>
                <a:latin typeface="+mn-lt"/>
                <a:cs typeface="Arial" charset="0"/>
              </a:rPr>
              <a:t>Sæt kryds ved </a:t>
            </a:r>
            <a:r>
              <a:rPr lang="da-DK" altLang="da-DK" sz="1000" b="1" noProof="1" smtClean="0">
                <a:solidFill>
                  <a:schemeClr val="tx1"/>
                </a:solidFill>
                <a:latin typeface="+mn-lt"/>
                <a:cs typeface="Arial" charset="0"/>
              </a:rPr>
              <a:t>’Vis tegne-</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hjælpelinjer på skærmen’</a:t>
            </a:r>
          </a:p>
          <a:p>
            <a:pPr algn="r" eaLnBrk="1" hangingPunct="1">
              <a:spcBef>
                <a:spcPct val="0"/>
              </a:spcBef>
              <a:buFontTx/>
              <a:buNone/>
              <a:defRPr/>
            </a:pPr>
            <a:r>
              <a:rPr lang="da-DK" altLang="da-DK" sz="1000" b="1" noProof="1" smtClean="0">
                <a:solidFill>
                  <a:schemeClr val="tx1"/>
                </a:solidFill>
                <a:latin typeface="+mn-lt"/>
                <a:cs typeface="Arial" charset="0"/>
              </a:rPr>
              <a:t>3.</a:t>
            </a:r>
            <a:r>
              <a:rPr lang="da-DK" altLang="da-DK" sz="1000" noProof="1" smtClean="0">
                <a:solidFill>
                  <a:schemeClr val="tx1"/>
                </a:solidFill>
                <a:latin typeface="+mn-lt"/>
                <a:cs typeface="Arial" charset="0"/>
              </a:rPr>
              <a:t> Vælg </a:t>
            </a:r>
            <a:r>
              <a:rPr lang="da-DK" altLang="da-DK" sz="1000" b="1" noProof="1">
                <a:solidFill>
                  <a:schemeClr val="tx1"/>
                </a:solidFill>
                <a:latin typeface="+mn-lt"/>
                <a:cs typeface="Arial" charset="0"/>
              </a:rPr>
              <a:t>’</a:t>
            </a:r>
            <a:r>
              <a:rPr lang="da-DK" altLang="da-DK" sz="1000" b="1" noProof="1" smtClean="0">
                <a:solidFill>
                  <a:schemeClr val="tx1"/>
                </a:solidFill>
                <a:latin typeface="+mn-lt"/>
                <a:cs typeface="Arial" charset="0"/>
              </a:rPr>
              <a:t>OK’</a:t>
            </a: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9" name="AutoShape 4"/>
          <p:cNvSpPr>
            <a:spLocks/>
          </p:cNvSpPr>
          <p:nvPr userDrawn="1"/>
        </p:nvSpPr>
        <p:spPr bwMode="gray">
          <a:xfrm>
            <a:off x="-2196752" y="584200"/>
            <a:ext cx="2117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smtClean="0">
                <a:solidFill>
                  <a:schemeClr val="tx1"/>
                </a:solidFill>
                <a:latin typeface="+mn-lt"/>
                <a:ea typeface="+mn-ea"/>
                <a:cs typeface="Arial" charset="0"/>
              </a:rPr>
              <a:t>Indsæt nyt ikon </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ikonet</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ikon</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forandrer sig</a:t>
            </a:r>
            <a:endParaRPr lang="da-DK" altLang="da-DK" sz="1000" b="0" kern="1200" noProof="1" smtClean="0">
              <a:solidFill>
                <a:schemeClr val="tx1"/>
              </a:solidFill>
              <a:latin typeface="+mn-lt"/>
              <a:ea typeface="+mn-ea"/>
              <a:cs typeface="Arial" charset="0"/>
            </a:endParaRPr>
          </a:p>
        </p:txBody>
      </p:sp>
      <p:sp>
        <p:nvSpPr>
          <p:cNvPr id="16" name="TextBox 17"/>
          <p:cNvSpPr txBox="1">
            <a:spLocks noChangeArrowheads="1"/>
          </p:cNvSpPr>
          <p:nvPr userDrawn="1"/>
        </p:nvSpPr>
        <p:spPr bwMode="auto">
          <a:xfrm>
            <a:off x="-2370138" y="5934670"/>
            <a:ext cx="2281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smtClean="0">
                <a:solidFill>
                  <a:schemeClr val="tx1"/>
                </a:solidFill>
                <a:latin typeface="+mn-lt"/>
              </a:rPr>
              <a:t>Generer titlen til alle slides</a:t>
            </a:r>
            <a:endParaRPr lang="da-DK" altLang="da-DK" sz="1000" b="1"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smtClean="0">
                <a:solidFill>
                  <a:schemeClr val="tx1"/>
                </a:solidFill>
                <a:latin typeface="+mn-lt"/>
              </a:rPr>
              <a:t>’Indsæt’</a:t>
            </a:r>
            <a:r>
              <a:rPr lang="da-DK" altLang="da-DK" sz="1000" dirty="0" smtClean="0">
                <a:solidFill>
                  <a:schemeClr val="tx1"/>
                </a:solidFill>
                <a:latin typeface="+mn-lt"/>
              </a:rPr>
              <a:t> </a:t>
            </a:r>
            <a:r>
              <a:rPr lang="da-DK" altLang="da-DK" sz="1000" dirty="0">
                <a:solidFill>
                  <a:schemeClr val="tx1"/>
                </a:solidFill>
                <a:latin typeface="+mn-lt"/>
              </a:rPr>
              <a:t>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a:t>
            </a:r>
            <a:r>
              <a:rPr lang="da-DK" altLang="da-DK" sz="1000" dirty="0" smtClean="0">
                <a:solidFill>
                  <a:schemeClr val="tx1"/>
                </a:solidFill>
                <a:latin typeface="+mn-lt"/>
              </a:rPr>
              <a:t>tekstfeltet</a:t>
            </a:r>
            <a:endParaRPr lang="da-DK" altLang="da-DK" sz="1000"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smtClean="0">
                <a:solidFill>
                  <a:schemeClr val="tx1"/>
                </a:solidFill>
                <a:latin typeface="+mn-lt"/>
              </a:rPr>
              <a:t>’Anvend </a:t>
            </a:r>
            <a:r>
              <a:rPr lang="da-DK" altLang="da-DK" sz="1000" b="1" dirty="0">
                <a:solidFill>
                  <a:schemeClr val="tx1"/>
                </a:solidFill>
                <a:latin typeface="+mn-lt"/>
              </a:rPr>
              <a:t>på alle’</a:t>
            </a:r>
          </a:p>
        </p:txBody>
      </p:sp>
      <p:sp>
        <p:nvSpPr>
          <p:cNvPr id="7" name="TextBox 6"/>
          <p:cNvSpPr txBox="1"/>
          <p:nvPr userDrawn="1"/>
        </p:nvSpPr>
        <p:spPr>
          <a:xfrm>
            <a:off x="576263" y="584200"/>
            <a:ext cx="1835150"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VIA Type Office Light" panose="02000503000000020004" pitchFamily="2" charset="0"/>
                <a:ea typeface="+mn-ea"/>
                <a:cs typeface="+mn-cs"/>
              </a:rPr>
              <a:t>Gør tanke til handling</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mn-lt"/>
                <a:ea typeface="+mn-ea"/>
                <a:cs typeface="+mn-cs"/>
              </a:rPr>
              <a:t>VIA University College</a:t>
            </a:r>
            <a:endParaRPr lang="da-DK" sz="1600" kern="1200" spc="-100" baseline="0" noProof="1">
              <a:solidFill>
                <a:schemeClr val="tx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å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A12FFE92-75FA-4518-94E0-D0EE98A8AC94}"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258026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rkis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0171774E-2667-47FF-9F97-EF6A8B62F790}"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258026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øn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207F3268-7AE6-49FC-8362-9B0442C5770B}"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1485563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III mørk baggrund">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solidFill>
                  <a:schemeClr val="bg1"/>
                </a:solidFill>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31103DA9-2C51-4B50-91FE-8A4763F38D9E}" type="datetime2">
              <a:rPr lang="da-DK" smtClean="0"/>
              <a:t>6. september 2014</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7" name="Text Placeholder 16"/>
          <p:cNvSpPr>
            <a:spLocks noGrp="1"/>
          </p:cNvSpPr>
          <p:nvPr>
            <p:ph type="body" sz="quarter" idx="14"/>
          </p:nvPr>
        </p:nvSpPr>
        <p:spPr>
          <a:xfrm>
            <a:off x="576000" y="5922000"/>
            <a:ext cx="1836000" cy="374400"/>
          </a:xfrm>
          <a:blipFill>
            <a:blip r:embed="rId3"/>
            <a:stretch>
              <a:fillRect/>
            </a:stretch>
          </a:blipFill>
        </p:spPr>
        <p:txBody>
          <a:bodyPr tIns="72000">
            <a:normAutofit/>
          </a:bodyPr>
          <a:lstStyle>
            <a:lvl1pPr>
              <a:defRPr sz="100"/>
            </a:lvl1pPr>
          </a:lstStyle>
          <a:p>
            <a:pPr lvl="0"/>
            <a:r>
              <a:rPr lang="da-DK" noProof="1" smtClean="0"/>
              <a:t>Klik for at redigere i master</a:t>
            </a:r>
          </a:p>
        </p:txBody>
      </p:sp>
      <p:pic>
        <p:nvPicPr>
          <p:cNvPr id="13"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Tree>
    <p:extLst>
      <p:ext uri="{BB962C8B-B14F-4D97-AF65-F5344CB8AC3E}">
        <p14:creationId xmlns:p14="http://schemas.microsoft.com/office/powerpoint/2010/main" val="3745180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III mørk foto baggrund">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billede 7"/>
          <p:cNvSpPr>
            <a:spLocks noGrp="1"/>
          </p:cNvSpPr>
          <p:nvPr>
            <p:ph type="pic" sz="quarter" idx="15"/>
          </p:nvPr>
        </p:nvSpPr>
        <p:spPr>
          <a:xfrm>
            <a:off x="0" y="0"/>
            <a:ext cx="9144000" cy="6858000"/>
          </a:xfrm>
        </p:spPr>
        <p:txBody>
          <a:bodyPr tIns="864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smtClean="0"/>
              <a:t>Klik på ikonet for at tilføje et billede</a:t>
            </a:r>
            <a:endParaRPr lang="en-GB"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baseline="0">
                <a:solidFill>
                  <a:schemeClr val="bg1"/>
                </a:solidFill>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D3D8E7F8-BC09-49EA-B4A1-B7417BB318C6}" type="datetime2">
              <a:rPr lang="da-DK" smtClean="0"/>
              <a:t>6. september 2014</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2"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pic>
        <p:nvPicPr>
          <p:cNvPr id="13"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5" name="Text Placeholder 16"/>
          <p:cNvSpPr>
            <a:spLocks noGrp="1"/>
          </p:cNvSpPr>
          <p:nvPr>
            <p:ph type="body" sz="quarter" idx="14"/>
          </p:nvPr>
        </p:nvSpPr>
        <p:spPr>
          <a:xfrm>
            <a:off x="576000" y="5922000"/>
            <a:ext cx="1836000" cy="374400"/>
          </a:xfrm>
          <a:blipFill>
            <a:blip r:embed="rId4"/>
            <a:stretch>
              <a:fillRect/>
            </a:stretch>
          </a:blipFill>
        </p:spPr>
        <p:txBody>
          <a:bodyPr tIns="7200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221063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IV - Stort iko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4" name="Picture Placeholder 8"/>
          <p:cNvSpPr>
            <a:spLocks noGrp="1"/>
          </p:cNvSpPr>
          <p:nvPr>
            <p:ph type="pic" sz="quarter" idx="16" hasCustomPrompt="1"/>
          </p:nvPr>
        </p:nvSpPr>
        <p:spPr>
          <a:xfrm>
            <a:off x="2628688" y="1581394"/>
            <a:ext cx="3888000" cy="394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Indsæt ikon</a:t>
            </a:r>
            <a:endParaRPr lang="da-DK" dirty="0"/>
          </a:p>
        </p:txBody>
      </p:sp>
      <p:sp>
        <p:nvSpPr>
          <p:cNvPr id="15" name="Text Placeholder 1"/>
          <p:cNvSpPr>
            <a:spLocks noGrp="1"/>
          </p:cNvSpPr>
          <p:nvPr>
            <p:ph type="body" sz="quarter" idx="13" hasCustomPrompt="1"/>
          </p:nvPr>
        </p:nvSpPr>
        <p:spPr>
          <a:xfrm>
            <a:off x="576262"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16" name="Text Placeholder 2"/>
          <p:cNvSpPr>
            <a:spLocks noGrp="1"/>
          </p:cNvSpPr>
          <p:nvPr>
            <p:ph type="body" sz="quarter" idx="15" hasCustomPrompt="1"/>
          </p:nvPr>
        </p:nvSpPr>
        <p:spPr>
          <a:xfrm>
            <a:off x="4679950"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4" name="Date Placeholder 3"/>
          <p:cNvSpPr>
            <a:spLocks noGrp="1"/>
          </p:cNvSpPr>
          <p:nvPr>
            <p:ph type="dt" sz="half" idx="10"/>
          </p:nvPr>
        </p:nvSpPr>
        <p:spPr/>
        <p:txBody>
          <a:bodyPr/>
          <a:lstStyle/>
          <a:p>
            <a:fld id="{91DAE33C-7934-4869-95D9-524865D22D83}"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9"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20"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grpSp>
        <p:nvGrpSpPr>
          <p:cNvPr id="21" name="Group 20"/>
          <p:cNvGrpSpPr/>
          <p:nvPr userDrawn="1"/>
        </p:nvGrpSpPr>
        <p:grpSpPr>
          <a:xfrm>
            <a:off x="-2389014" y="3657183"/>
            <a:ext cx="2275961" cy="3180414"/>
            <a:chOff x="-2389014" y="3657183"/>
            <a:chExt cx="2275961" cy="3180414"/>
          </a:xfrm>
        </p:grpSpPr>
        <p:grpSp>
          <p:nvGrpSpPr>
            <p:cNvPr id="22" name="Gruppe 37"/>
            <p:cNvGrpSpPr/>
            <p:nvPr userDrawn="1"/>
          </p:nvGrpSpPr>
          <p:grpSpPr>
            <a:xfrm>
              <a:off x="-2261220" y="3657183"/>
              <a:ext cx="2148167" cy="3180414"/>
              <a:chOff x="-2261220" y="2628888"/>
              <a:chExt cx="2148167" cy="3180414"/>
            </a:xfrm>
          </p:grpSpPr>
          <p:pic>
            <p:nvPicPr>
              <p:cNvPr id="2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29" name="Gruppe 40"/>
              <p:cNvGrpSpPr/>
              <p:nvPr userDrawn="1"/>
            </p:nvGrpSpPr>
            <p:grpSpPr>
              <a:xfrm>
                <a:off x="-1426464" y="4317211"/>
                <a:ext cx="1313411" cy="1492091"/>
                <a:chOff x="-1426464" y="4279878"/>
                <a:chExt cx="1313411" cy="1492091"/>
              </a:xfrm>
            </p:grpSpPr>
            <p:pic>
              <p:nvPicPr>
                <p:cNvPr id="3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1"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3"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4" name="Lige forbindelse 47"/>
            <p:cNvCxnSpPr>
              <a:endCxn id="23"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26" name="Straight Connector 25"/>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AutoShape 4"/>
          <p:cNvSpPr>
            <a:spLocks/>
          </p:cNvSpPr>
          <p:nvPr userDrawn="1"/>
        </p:nvSpPr>
        <p:spPr bwMode="gray">
          <a:xfrm>
            <a:off x="9252520" y="1546869"/>
            <a:ext cx="211737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kern="1200" noProof="1" smtClean="0">
                <a:solidFill>
                  <a:schemeClr val="tx1"/>
                </a:solidFill>
                <a:latin typeface="+mn-lt"/>
                <a:ea typeface="+mn-ea"/>
                <a:cs typeface="Arial" charset="0"/>
              </a:rPr>
              <a:t>Indsæt nyt ikon </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ikonet</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l"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ikon</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a:t>
            </a:r>
            <a:br>
              <a:rPr lang="da-DK" altLang="da-DK" sz="1000" b="0" kern="1200" baseline="0" noProof="1" smtClean="0">
                <a:solidFill>
                  <a:schemeClr val="tx1"/>
                </a:solidFill>
                <a:latin typeface="+mn-lt"/>
                <a:ea typeface="+mn-ea"/>
                <a:cs typeface="Arial" charset="0"/>
              </a:rPr>
            </a:br>
            <a:r>
              <a:rPr lang="da-DK" altLang="da-DK" sz="1000" b="0" kern="1200" baseline="0" noProof="1" smtClean="0">
                <a:solidFill>
                  <a:schemeClr val="tx1"/>
                </a:solidFill>
                <a:latin typeface="+mn-lt"/>
                <a:ea typeface="+mn-ea"/>
                <a:cs typeface="Arial" charset="0"/>
              </a:rPr>
              <a:t>forandrer sig</a:t>
            </a:r>
            <a:endParaRPr lang="da-DK" altLang="da-DK" sz="1000" b="0" kern="1200" noProof="1" smtClean="0">
              <a:solidFill>
                <a:schemeClr val="tx1"/>
              </a:solidFill>
              <a:latin typeface="+mn-lt"/>
              <a:ea typeface="+mn-ea"/>
              <a:cs typeface="Arial" charset="0"/>
            </a:endParaRPr>
          </a:p>
        </p:txBody>
      </p:sp>
    </p:spTree>
    <p:extLst>
      <p:ext uri="{BB962C8B-B14F-4D97-AF65-F5344CB8AC3E}">
        <p14:creationId xmlns:p14="http://schemas.microsoft.com/office/powerpoint/2010/main" val="2735459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side I">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dirty="0" smtClean="0"/>
              <a:t>Overskrift i maksimalt to linjer</a:t>
            </a:r>
            <a:endParaRPr lang="da-DK" dirty="0"/>
          </a:p>
        </p:txBody>
      </p:sp>
      <p:sp>
        <p:nvSpPr>
          <p:cNvPr id="3" name="Content Placeholder 2"/>
          <p:cNvSpPr>
            <a:spLocks noGrp="1"/>
          </p:cNvSpPr>
          <p:nvPr>
            <p:ph idx="1" hasCustomPrompt="1"/>
          </p:nvPr>
        </p:nvSpPr>
        <p:spPr>
          <a:xfrm>
            <a:off x="575556" y="1916113"/>
            <a:ext cx="7992888" cy="3922720"/>
          </a:xfrm>
        </p:spPr>
        <p:txBody>
          <a:bodyPr/>
          <a:lstStyle>
            <a:lvl1pPr marL="0" indent="0">
              <a:spcBef>
                <a:spcPts val="0"/>
              </a:spcBef>
              <a:spcAft>
                <a:spcPts val="0"/>
              </a:spcAft>
              <a:buFontTx/>
              <a:buNone/>
              <a:defRPr baseline="0"/>
            </a:lvl1pPr>
            <a:lvl2pPr marL="0" indent="0">
              <a:lnSpc>
                <a:spcPct val="80000"/>
              </a:lnSpc>
              <a:spcBef>
                <a:spcPts val="0"/>
              </a:spcBef>
              <a:buNone/>
              <a:defRPr sz="2500" baseline="0">
                <a:latin typeface="VIA Type Office Light" panose="02000503000000020004" pitchFamily="2" charset="0"/>
              </a:defRPr>
            </a:lvl2pPr>
            <a:lvl3pPr marL="90000" indent="-450000">
              <a:lnSpc>
                <a:spcPct val="80000"/>
              </a:lnSpc>
              <a:spcBef>
                <a:spcPts val="0"/>
              </a:spcBef>
              <a:buFont typeface="Arial" panose="020B0604020202020204" pitchFamily="34" charset="0"/>
              <a:buChar char="–"/>
              <a:defRPr sz="2500" spc="-90" baseline="0">
                <a:latin typeface="+mn-lt"/>
              </a:defRPr>
            </a:lvl3pPr>
            <a:lvl4pPr marL="0" indent="0">
              <a:lnSpc>
                <a:spcPct val="89000"/>
              </a:lnSpc>
              <a:spcBef>
                <a:spcPts val="0"/>
              </a:spcBef>
              <a:buNone/>
              <a:defRPr sz="1400"/>
            </a:lvl4pPr>
            <a:lvl5pPr marL="0" indent="0">
              <a:lnSpc>
                <a:spcPct val="89000"/>
              </a:lnSpc>
              <a:spcBef>
                <a:spcPts val="0"/>
              </a:spcBef>
              <a:buNone/>
              <a:defRPr sz="1400">
                <a:latin typeface="VIA Type Office Light" panose="02000503000000020004" pitchFamily="2" charset="0"/>
              </a:defRPr>
            </a:lvl5pPr>
            <a:lvl6pPr marL="450000" indent="-450000">
              <a:lnSpc>
                <a:spcPct val="89000"/>
              </a:lnSpc>
              <a:spcBef>
                <a:spcPts val="0"/>
              </a:spcBef>
              <a:buFont typeface="Arial" panose="020B0604020202020204" pitchFamily="34" charset="0"/>
              <a:buChar char="–"/>
              <a:defRPr sz="1400" baseline="0"/>
            </a:lvl6pPr>
            <a:lvl7pPr marL="0" indent="0">
              <a:lnSpc>
                <a:spcPct val="89000"/>
              </a:lnSpc>
              <a:spcBef>
                <a:spcPts val="0"/>
              </a:spcBef>
              <a:buFont typeface="Arial" panose="020B0604020202020204" pitchFamily="34" charset="0"/>
              <a:buNone/>
              <a:defRPr sz="1050"/>
            </a:lvl7pPr>
            <a:lvl8pPr marL="0" indent="0">
              <a:lnSpc>
                <a:spcPct val="89000"/>
              </a:lnSpc>
              <a:spcBef>
                <a:spcPts val="0"/>
              </a:spcBef>
              <a:buNone/>
              <a:defRPr sz="1050" baseline="0">
                <a:latin typeface="VIA Type Office Light" panose="02000503000000020004" pitchFamily="2" charset="0"/>
              </a:defRPr>
            </a:lvl8pPr>
            <a:lvl9pPr marL="450000" indent="-450000">
              <a:lnSpc>
                <a:spcPct val="89000"/>
              </a:lnSpc>
              <a:spcBef>
                <a:spcPts val="0"/>
              </a:spcBef>
              <a:buFont typeface="Arial" panose="020B0604020202020204" pitchFamily="34" charset="0"/>
              <a:buChar char="–"/>
              <a:defRPr sz="1050" baseline="0"/>
            </a:lvl9pPr>
          </a:lstStyle>
          <a:p>
            <a:pPr lvl="0"/>
            <a:r>
              <a:rPr lang="da-DK" dirty="0" smtClean="0"/>
              <a:t>Første niveau tekst </a:t>
            </a:r>
            <a:r>
              <a:rPr lang="da-DK" dirty="0" err="1" smtClean="0"/>
              <a:t>regular</a:t>
            </a:r>
            <a:r>
              <a:rPr lang="da-DK" dirty="0" smtClean="0"/>
              <a:t>, brug forøg/formindsk listeniveau for at hoppe mellem niveauerne</a:t>
            </a:r>
          </a:p>
          <a:p>
            <a:pPr lvl="1"/>
            <a:r>
              <a:rPr lang="da-DK" dirty="0" smtClean="0"/>
              <a:t>Andet niveau </a:t>
            </a:r>
            <a:r>
              <a:rPr lang="da-DK" dirty="0" err="1" smtClean="0"/>
              <a:t>Regular</a:t>
            </a:r>
            <a:endParaRPr lang="da-DK" dirty="0" smtClean="0"/>
          </a:p>
          <a:p>
            <a:pPr lvl="2"/>
            <a:r>
              <a:rPr lang="da-DK" dirty="0" smtClean="0"/>
              <a:t>Tredje niveau Light</a:t>
            </a:r>
          </a:p>
          <a:p>
            <a:pPr lvl="3"/>
            <a:r>
              <a:rPr lang="da-DK" dirty="0" smtClean="0"/>
              <a:t>Fjerde niveau H5 </a:t>
            </a:r>
            <a:r>
              <a:rPr lang="da-DK" dirty="0" err="1" smtClean="0"/>
              <a:t>Regular</a:t>
            </a:r>
            <a:endParaRPr lang="da-DK" dirty="0" smtClean="0"/>
          </a:p>
          <a:p>
            <a:pPr lvl="4"/>
            <a:r>
              <a:rPr lang="da-DK" dirty="0" smtClean="0"/>
              <a:t>Femte niveau H5 Light</a:t>
            </a:r>
            <a:endParaRPr lang="da-DK" dirty="0"/>
          </a:p>
          <a:p>
            <a:pPr lvl="5"/>
            <a:r>
              <a:rPr lang="da-DK" dirty="0" smtClean="0"/>
              <a:t>Sjette niveau</a:t>
            </a:r>
          </a:p>
          <a:p>
            <a:pPr lvl="6"/>
            <a:r>
              <a:rPr lang="da-DK" dirty="0" smtClean="0"/>
              <a:t>Syvende niveau H6 </a:t>
            </a:r>
            <a:r>
              <a:rPr lang="da-DK" dirty="0" err="1" smtClean="0"/>
              <a:t>Regular</a:t>
            </a:r>
            <a:endParaRPr lang="da-DK" dirty="0" smtClean="0"/>
          </a:p>
          <a:p>
            <a:pPr lvl="7"/>
            <a:r>
              <a:rPr lang="da-DK" dirty="0" smtClean="0"/>
              <a:t>Ottende niveau H6 Light</a:t>
            </a:r>
          </a:p>
          <a:p>
            <a:pPr lvl="8"/>
            <a:r>
              <a:rPr lang="da-DK" dirty="0" smtClean="0"/>
              <a:t>Niende niveau H6 </a:t>
            </a:r>
            <a:r>
              <a:rPr lang="da-DK" dirty="0" err="1" smtClean="0"/>
              <a:t>bullet</a:t>
            </a:r>
            <a:endParaRPr lang="da-DK" dirty="0" smtClean="0"/>
          </a:p>
        </p:txBody>
      </p:sp>
      <p:sp>
        <p:nvSpPr>
          <p:cNvPr id="4" name="Date Placeholder 3"/>
          <p:cNvSpPr>
            <a:spLocks noGrp="1"/>
          </p:cNvSpPr>
          <p:nvPr>
            <p:ph type="dt" sz="half" idx="10"/>
          </p:nvPr>
        </p:nvSpPr>
        <p:spPr/>
        <p:txBody>
          <a:bodyPr/>
          <a:lstStyle/>
          <a:p>
            <a:fld id="{335E5CEE-D437-4DC1-BF99-E4A6E95BC2AD}"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8" name="AutoShape 4"/>
          <p:cNvSpPr>
            <a:spLocks/>
          </p:cNvSpPr>
          <p:nvPr userDrawn="1"/>
        </p:nvSpPr>
        <p:spPr bwMode="gray">
          <a:xfrm>
            <a:off x="-2196752" y="-11761"/>
            <a:ext cx="21173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1. eller 2. linje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linjen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Light</a:t>
            </a:r>
            <a:r>
              <a:rPr lang="da-DK" altLang="da-DK" sz="1000" b="0" baseline="0" noProof="1" smtClean="0">
                <a:solidFill>
                  <a:schemeClr val="tx1"/>
                </a:solidFill>
                <a:latin typeface="+mn-lt"/>
                <a:cs typeface="Arial" charset="0"/>
              </a:rPr>
              <a:t> 25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3. Niveau = Bullet 25 pkt</a:t>
            </a:r>
            <a:r>
              <a:rPr lang="da-DK" altLang="da-DK" sz="1000" b="0" noProof="1" smtClean="0">
                <a:solidFill>
                  <a:schemeClr val="tx1"/>
                </a:solidFill>
                <a:latin typeface="+mn-lt"/>
                <a:cs typeface="Arial" charset="0"/>
              </a:rPr>
              <a:t> </a:t>
            </a:r>
          </a:p>
          <a:p>
            <a:pPr algn="r" eaLnBrk="1" hangingPunct="1">
              <a:spcBef>
                <a:spcPct val="0"/>
              </a:spcBef>
              <a:buFontTx/>
              <a:buNone/>
              <a:defRPr/>
            </a:pPr>
            <a:r>
              <a:rPr lang="da-DK" altLang="da-DK" sz="1000" b="0" noProof="1" smtClean="0">
                <a:solidFill>
                  <a:schemeClr val="tx1"/>
                </a:solidFill>
                <a:latin typeface="+mn-lt"/>
                <a:cs typeface="Arial" charset="0"/>
              </a:rPr>
              <a:t>4.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5.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6. Niveau = Bullet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7.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8. Niveau = Light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9. Niveau = Bullet 10,5 pkt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63679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34"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nvGrpSpPr>
          <p:cNvPr id="38" name="Gruppe 37"/>
          <p:cNvGrpSpPr/>
          <p:nvPr userDrawn="1"/>
        </p:nvGrpSpPr>
        <p:grpSpPr>
          <a:xfrm>
            <a:off x="-2261220" y="3657183"/>
            <a:ext cx="2148167" cy="3180414"/>
            <a:chOff x="-2261220" y="2628888"/>
            <a:chExt cx="2148167" cy="3180414"/>
          </a:xfrm>
        </p:grpSpPr>
        <p:pic>
          <p:nvPicPr>
            <p:cNvPr id="3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0"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41" name="Gruppe 40"/>
            <p:cNvGrpSpPr/>
            <p:nvPr userDrawn="1"/>
          </p:nvGrpSpPr>
          <p:grpSpPr>
            <a:xfrm>
              <a:off x="-1426464" y="4317211"/>
              <a:ext cx="1313411" cy="1492091"/>
              <a:chOff x="-1426464" y="4279878"/>
              <a:chExt cx="1313411" cy="1492091"/>
            </a:xfrm>
          </p:grpSpPr>
          <p:pic>
            <p:nvPicPr>
              <p:cNvPr id="4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6" name="Tekstboks 45"/>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7" name="Rektangel 46"/>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8" name="Lige forbindelse 47"/>
          <p:cNvCxnSpPr>
            <a:endCxn id="47"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4"/>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141479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side II - punkt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VIA Type Office Light" panose="02000503000000020004" pitchFamily="2" charset="0"/>
              </a:defRPr>
            </a:lvl1pPr>
          </a:lstStyle>
          <a:p>
            <a:r>
              <a:rPr lang="da-DK" dirty="0" smtClean="0"/>
              <a:t>Overskrift i maksimalt to linjer</a:t>
            </a:r>
            <a:endParaRPr lang="da-DK" dirty="0"/>
          </a:p>
        </p:txBody>
      </p:sp>
      <p:sp>
        <p:nvSpPr>
          <p:cNvPr id="3" name="Pladsholder til dato 2"/>
          <p:cNvSpPr>
            <a:spLocks noGrp="1"/>
          </p:cNvSpPr>
          <p:nvPr>
            <p:ph type="dt" sz="half" idx="10"/>
          </p:nvPr>
        </p:nvSpPr>
        <p:spPr/>
        <p:txBody>
          <a:bodyPr/>
          <a:lstStyle/>
          <a:p>
            <a:fld id="{EBA10EBC-E042-4B19-B963-0CF9DCA263A9}" type="datetime2">
              <a:rPr lang="da-DK" smtClean="0"/>
              <a:t>6. september 2014</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dirty="0" smtClean="0"/>
              <a:t>Titel på præsentationen</a:t>
            </a:r>
            <a:endParaRPr lang="da-DK" dirty="0"/>
          </a:p>
        </p:txBody>
      </p:sp>
      <p:sp>
        <p:nvSpPr>
          <p:cNvPr id="8" name="Pladsholder til tekst 7"/>
          <p:cNvSpPr>
            <a:spLocks noGrp="1"/>
          </p:cNvSpPr>
          <p:nvPr>
            <p:ph type="body" sz="quarter" idx="13"/>
          </p:nvPr>
        </p:nvSpPr>
        <p:spPr>
          <a:xfrm>
            <a:off x="576263" y="1916113"/>
            <a:ext cx="7991474" cy="3925887"/>
          </a:xfrm>
        </p:spPr>
        <p:txBody>
          <a:bodyPr>
            <a:normAutofit/>
          </a:bodyPr>
          <a:lstStyle>
            <a:lvl1pPr>
              <a:lnSpc>
                <a:spcPct val="80000"/>
              </a:lnSpc>
              <a:spcBef>
                <a:spcPts val="600"/>
              </a:spcBef>
              <a:defRPr sz="2500" spc="-90" baseline="0"/>
            </a:lvl1pPr>
            <a:lvl2pPr marL="903600">
              <a:lnSpc>
                <a:spcPct val="80000"/>
              </a:lnSpc>
              <a:defRPr sz="2500" spc="-90" baseline="0"/>
            </a:lvl2pPr>
            <a:lvl3pPr marL="1364400">
              <a:lnSpc>
                <a:spcPct val="80000"/>
              </a:lnSpc>
              <a:defRPr sz="2500" spc="-90"/>
            </a:lvl3pPr>
            <a:lvl4pPr marL="1821600">
              <a:lnSpc>
                <a:spcPct val="80000"/>
              </a:lnSpc>
              <a:defRPr sz="2500" spc="-90"/>
            </a:lvl4pPr>
            <a:lvl5pPr marL="1821600">
              <a:lnSpc>
                <a:spcPct val="80000"/>
              </a:lnSpc>
              <a:defRPr sz="2500" spc="-9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9"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grpSp>
        <p:nvGrpSpPr>
          <p:cNvPr id="32" name="Gruppe 31"/>
          <p:cNvGrpSpPr/>
          <p:nvPr userDrawn="1"/>
        </p:nvGrpSpPr>
        <p:grpSpPr>
          <a:xfrm>
            <a:off x="-2261220" y="3657183"/>
            <a:ext cx="2148167" cy="3180414"/>
            <a:chOff x="-2261220" y="2628888"/>
            <a:chExt cx="2148167" cy="3180414"/>
          </a:xfrm>
        </p:grpSpPr>
        <p:pic>
          <p:nvPicPr>
            <p:cNvPr id="3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4"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5" name="Gruppe 34"/>
            <p:cNvGrpSpPr/>
            <p:nvPr userDrawn="1"/>
          </p:nvGrpSpPr>
          <p:grpSpPr>
            <a:xfrm>
              <a:off x="-1426464" y="4317211"/>
              <a:ext cx="1313411" cy="1492091"/>
              <a:chOff x="-1426464" y="4279878"/>
              <a:chExt cx="1313411" cy="1492091"/>
            </a:xfrm>
          </p:grpSpPr>
          <p:pic>
            <p:nvPicPr>
              <p:cNvPr id="3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7" name="Lige forbindelse 36"/>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ge forbindelse 37"/>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ktangel 38"/>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0" name="Tekstboks 39"/>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1" name="Rektangel 40"/>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2" name="Lige forbindelse 41"/>
          <p:cNvCxnSpPr>
            <a:endCxn id="41"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6"/>
          <p:cNvSpPr>
            <a:spLocks noGrp="1"/>
          </p:cNvSpPr>
          <p:nvPr>
            <p:ph type="body" sz="quarter" idx="14"/>
          </p:nvPr>
        </p:nvSpPr>
        <p:spPr>
          <a:xfrm>
            <a:off x="576000" y="5922000"/>
            <a:ext cx="1836000" cy="374400"/>
          </a:xfrm>
          <a:blipFill>
            <a:blip r:embed="rId4"/>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56619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sside III - lille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136" y="584199"/>
            <a:ext cx="3893914" cy="756569"/>
          </a:xfrm>
        </p:spPr>
        <p:txBody>
          <a:bodyPr tIns="0"/>
          <a:lstStyle>
            <a:lvl1pPr>
              <a:lnSpc>
                <a:spcPct val="80000"/>
              </a:lnSpc>
              <a:defRPr sz="2500" spc="-100" baseline="0">
                <a:latin typeface="+mj-lt"/>
              </a:defRPr>
            </a:lvl1pPr>
          </a:lstStyle>
          <a:p>
            <a:r>
              <a:rPr lang="da-DK" dirty="0" smtClean="0"/>
              <a:t>Overskrift i maksimalt to linjer</a:t>
            </a:r>
            <a:endParaRPr lang="da-DK" dirty="0"/>
          </a:p>
        </p:txBody>
      </p:sp>
      <p:sp>
        <p:nvSpPr>
          <p:cNvPr id="30" name="Text Placeholder 2"/>
          <p:cNvSpPr>
            <a:spLocks noGrp="1"/>
          </p:cNvSpPr>
          <p:nvPr>
            <p:ph type="body" sz="quarter" idx="15" hasCustomPrompt="1"/>
          </p:nvPr>
        </p:nvSpPr>
        <p:spPr>
          <a:xfrm>
            <a:off x="4679950"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3" name="Content Placeholder 3"/>
          <p:cNvSpPr>
            <a:spLocks noGrp="1"/>
          </p:cNvSpPr>
          <p:nvPr>
            <p:ph idx="1" hasCustomPrompt="1"/>
          </p:nvPr>
        </p:nvSpPr>
        <p:spPr>
          <a:xfrm>
            <a:off x="575556" y="1916113"/>
            <a:ext cx="7992888" cy="3922720"/>
          </a:xfrm>
        </p:spPr>
        <p:txBody>
          <a:bodyPr/>
          <a:lstStyle>
            <a:lvl1pPr marL="0" indent="0">
              <a:spcBef>
                <a:spcPts val="0"/>
              </a:spcBef>
              <a:spcAft>
                <a:spcPts val="1200"/>
              </a:spcAft>
              <a:buFontTx/>
              <a:buNone/>
              <a:defRPr/>
            </a:lvl1pPr>
            <a:lvl2pPr marL="0" indent="0">
              <a:lnSpc>
                <a:spcPct val="89000"/>
              </a:lnSpc>
              <a:spcBef>
                <a:spcPts val="0"/>
              </a:spcBef>
              <a:buNone/>
              <a:defRPr sz="1400" baseline="0"/>
            </a:lvl2pPr>
            <a:lvl3pPr marL="0" indent="0">
              <a:spcBef>
                <a:spcPts val="0"/>
              </a:spcBef>
              <a:buFontTx/>
              <a:buNone/>
              <a:defRPr spc="-90" baseline="0">
                <a:latin typeface="VIA Type Office Light" panose="02000503000000020004" pitchFamily="2" charset="0"/>
              </a:defRPr>
            </a:lvl3pPr>
            <a:lvl4pPr marL="0" indent="0">
              <a:lnSpc>
                <a:spcPct val="89000"/>
              </a:lnSpc>
              <a:spcBef>
                <a:spcPts val="0"/>
              </a:spcBef>
              <a:buNone/>
              <a:defRPr/>
            </a:lvl4pPr>
            <a:lvl5pPr marL="0" indent="0">
              <a:lnSpc>
                <a:spcPct val="89000"/>
              </a:lnSpc>
              <a:spcBef>
                <a:spcPts val="0"/>
              </a:spcBef>
              <a:buNone/>
              <a:defRPr>
                <a:latin typeface="VIA Type Office Light" panose="02000503000000020004" pitchFamily="2" charset="0"/>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da-DK" dirty="0" smtClean="0"/>
              <a:t>H5 </a:t>
            </a:r>
            <a:r>
              <a:rPr lang="da-DK" dirty="0" err="1" smtClean="0"/>
              <a:t>Regular</a:t>
            </a:r>
            <a:endParaRPr lang="da-DK" dirty="0" smtClean="0"/>
          </a:p>
          <a:p>
            <a:pPr lvl="2"/>
            <a:r>
              <a:rPr lang="da-DK" dirty="0" smtClean="0"/>
              <a:t>H5 Light</a:t>
            </a:r>
          </a:p>
          <a:p>
            <a:pPr lvl="3"/>
            <a:r>
              <a:rPr lang="da-DK" dirty="0" smtClean="0"/>
              <a:t>H6 </a:t>
            </a:r>
            <a:r>
              <a:rPr lang="da-DK" dirty="0" err="1" smtClean="0"/>
              <a:t>Regular</a:t>
            </a:r>
            <a:endParaRPr lang="da-DK" dirty="0" smtClean="0"/>
          </a:p>
          <a:p>
            <a:pPr lvl="4"/>
            <a:r>
              <a:rPr lang="da-DK" dirty="0" smtClean="0"/>
              <a:t>H6 Light</a:t>
            </a:r>
            <a:endParaRPr lang="da-DK" dirty="0"/>
          </a:p>
        </p:txBody>
      </p:sp>
      <p:sp>
        <p:nvSpPr>
          <p:cNvPr id="4" name="Date Placeholder 3"/>
          <p:cNvSpPr>
            <a:spLocks noGrp="1"/>
          </p:cNvSpPr>
          <p:nvPr>
            <p:ph type="dt" sz="half" idx="10"/>
          </p:nvPr>
        </p:nvSpPr>
        <p:spPr/>
        <p:txBody>
          <a:bodyPr/>
          <a:lstStyle/>
          <a:p>
            <a:fld id="{FA2E65CF-9E4A-4F96-8758-CD95AEBC3A2B}"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27" name="Gruppe 26"/>
          <p:cNvGrpSpPr/>
          <p:nvPr userDrawn="1"/>
        </p:nvGrpSpPr>
        <p:grpSpPr>
          <a:xfrm>
            <a:off x="-2261220" y="3657183"/>
            <a:ext cx="2148167" cy="3180414"/>
            <a:chOff x="-2261220" y="2628888"/>
            <a:chExt cx="2148167" cy="3180414"/>
          </a:xfrm>
        </p:grpSpPr>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26" name="Gruppe 25"/>
            <p:cNvGrpSpPr/>
            <p:nvPr userDrawn="1"/>
          </p:nvGrpSpPr>
          <p:grpSpPr>
            <a:xfrm>
              <a:off x="-1426464" y="4317211"/>
              <a:ext cx="1313411" cy="1492091"/>
              <a:chOff x="-1426464" y="4279878"/>
              <a:chExt cx="1313411" cy="1492091"/>
            </a:xfrm>
          </p:grpSpPr>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8" name="Lige forbindelse 17"/>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ktangel 2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pic>
        <p:nvPicPr>
          <p:cNvPr id="3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34"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9" name="Tekstboks 2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17" name="Rektangel 16"/>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1" name="Lige forbindelse 20"/>
          <p:cNvCxnSpPr>
            <a:endCxn id="17"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28" name="Text Placeholder 16"/>
          <p:cNvSpPr>
            <a:spLocks noGrp="1"/>
          </p:cNvSpPr>
          <p:nvPr>
            <p:ph type="body" sz="quarter" idx="14"/>
          </p:nvPr>
        </p:nvSpPr>
        <p:spPr>
          <a:xfrm>
            <a:off x="576000" y="5922000"/>
            <a:ext cx="1836000" cy="374400"/>
          </a:xfrm>
          <a:blipFill>
            <a:blip r:embed="rId6"/>
            <a:stretch>
              <a:fillRect/>
            </a:stretch>
          </a:blipFill>
        </p:spPr>
        <p:txBody>
          <a:bodyPr tIns="0">
            <a:normAutofit/>
          </a:bodyPr>
          <a:lstStyle>
            <a:lvl1pPr>
              <a:defRPr sz="100"/>
            </a:lvl1pPr>
          </a:lstStyle>
          <a:p>
            <a:pPr lvl="0"/>
            <a:r>
              <a:rPr lang="da-DK" noProof="1" smtClean="0"/>
              <a:t>Klik for at redigere i master</a:t>
            </a:r>
          </a:p>
        </p:txBody>
      </p:sp>
      <p:sp>
        <p:nvSpPr>
          <p:cNvPr id="31"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spTree>
    <p:extLst>
      <p:ext uri="{BB962C8B-B14F-4D97-AF65-F5344CB8AC3E}">
        <p14:creationId xmlns:p14="http://schemas.microsoft.com/office/powerpoint/2010/main" val="216234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da-DK" noProof="0" dirty="0"/>
          </a:p>
        </p:txBody>
      </p:sp>
      <p:sp>
        <p:nvSpPr>
          <p:cNvPr id="3" name="Text Placeholder 2"/>
          <p:cNvSpPr>
            <a:spLocks noGrp="1"/>
          </p:cNvSpPr>
          <p:nvPr>
            <p:ph type="body" idx="1" hasCustomPrompt="1"/>
          </p:nvPr>
        </p:nvSpPr>
        <p:spPr>
          <a:xfrm>
            <a:off x="576263" y="1914575"/>
            <a:ext cx="3887788" cy="614312"/>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Indsæt underoverskrift</a:t>
            </a:r>
          </a:p>
        </p:txBody>
      </p:sp>
      <p:sp>
        <p:nvSpPr>
          <p:cNvPr id="4" name="Content Placeholder 3"/>
          <p:cNvSpPr>
            <a:spLocks noGrp="1"/>
          </p:cNvSpPr>
          <p:nvPr>
            <p:ph sz="half" idx="2"/>
          </p:nvPr>
        </p:nvSpPr>
        <p:spPr>
          <a:xfrm>
            <a:off x="576263" y="2528887"/>
            <a:ext cx="3887788" cy="3313114"/>
          </a:xfrm>
        </p:spPr>
        <p:txBody>
          <a:bodyPr>
            <a:normAutofit/>
          </a:bodyPr>
          <a:lstStyle>
            <a:lvl1pPr>
              <a:lnSpc>
                <a:spcPct val="89000"/>
              </a:lnSpc>
              <a:spcBef>
                <a:spcPts val="600"/>
              </a:spcBef>
              <a:defRPr sz="1800"/>
            </a:lvl1pPr>
            <a:lvl2pPr>
              <a:lnSpc>
                <a:spcPct val="89000"/>
              </a:lnSpc>
              <a:defRPr sz="1800"/>
            </a:lvl2pPr>
            <a:lvl3pPr>
              <a:defRPr sz="1800"/>
            </a:lvl3pPr>
            <a:lvl4pPr>
              <a:lnSpc>
                <a:spcPct val="89000"/>
              </a:lnSpc>
              <a:defRPr sz="1800"/>
            </a:lvl4pPr>
            <a:lvl5pPr>
              <a:lnSpc>
                <a:spcPct val="89000"/>
              </a:lnSpc>
              <a:defRPr sz="1800"/>
            </a:lvl5pPr>
            <a:lvl6pPr>
              <a:defRPr sz="1600"/>
            </a:lvl6pPr>
            <a:lvl7pPr>
              <a:defRPr sz="1600"/>
            </a:lvl7pPr>
            <a:lvl8pPr>
              <a:defRPr sz="1600"/>
            </a:lvl8pPr>
            <a:lvl9pPr>
              <a:defRPr sz="1600"/>
            </a:lvl9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Text Placeholder 4"/>
          <p:cNvSpPr>
            <a:spLocks noGrp="1"/>
          </p:cNvSpPr>
          <p:nvPr>
            <p:ph type="body" sz="quarter" idx="3" hasCustomPrompt="1"/>
          </p:nvPr>
        </p:nvSpPr>
        <p:spPr>
          <a:xfrm>
            <a:off x="4679950" y="1914575"/>
            <a:ext cx="3888495" cy="614311"/>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Indsæt underoverskrift</a:t>
            </a:r>
          </a:p>
        </p:txBody>
      </p:sp>
      <p:sp>
        <p:nvSpPr>
          <p:cNvPr id="6" name="Content Placeholder 5"/>
          <p:cNvSpPr>
            <a:spLocks noGrp="1"/>
          </p:cNvSpPr>
          <p:nvPr>
            <p:ph sz="quarter" idx="4"/>
          </p:nvPr>
        </p:nvSpPr>
        <p:spPr>
          <a:xfrm>
            <a:off x="4679950" y="2528887"/>
            <a:ext cx="3888494" cy="3313113"/>
          </a:xfrm>
        </p:spPr>
        <p:txBody>
          <a:bodyPr>
            <a:normAutofit/>
          </a:bodyPr>
          <a:lstStyle>
            <a:lvl1pPr>
              <a:lnSpc>
                <a:spcPct val="89000"/>
              </a:lnSpc>
              <a:spcBef>
                <a:spcPts val="600"/>
              </a:spcBef>
              <a:defRPr sz="1800"/>
            </a:lvl1pPr>
            <a:lvl2pPr>
              <a:lnSpc>
                <a:spcPct val="89000"/>
              </a:lnSpc>
              <a:defRPr sz="1800"/>
            </a:lvl2pPr>
            <a:lvl3pPr>
              <a:defRPr sz="1800"/>
            </a:lvl3pPr>
            <a:lvl4pPr>
              <a:lnSpc>
                <a:spcPct val="89000"/>
              </a:lnSpc>
              <a:defRPr sz="1800"/>
            </a:lvl4pPr>
            <a:lvl5pPr>
              <a:lnSpc>
                <a:spcPct val="89000"/>
              </a:lnSpc>
              <a:defRPr sz="1800"/>
            </a:lvl5pPr>
            <a:lvl6pPr>
              <a:defRPr sz="1600"/>
            </a:lvl6pPr>
            <a:lvl7pPr>
              <a:defRPr sz="1600"/>
            </a:lvl7pPr>
            <a:lvl8pPr>
              <a:defRPr sz="1600"/>
            </a:lvl8pPr>
            <a:lvl9pPr>
              <a:defRPr sz="1600"/>
            </a:lvl9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7" name="Date Placeholder 6"/>
          <p:cNvSpPr>
            <a:spLocks noGrp="1"/>
          </p:cNvSpPr>
          <p:nvPr>
            <p:ph type="dt" sz="half" idx="10"/>
          </p:nvPr>
        </p:nvSpPr>
        <p:spPr/>
        <p:txBody>
          <a:bodyPr/>
          <a:lstStyle/>
          <a:p>
            <a:fld id="{002E1DA4-F53E-42A1-9359-C105730B3F0D}" type="datetimeFigureOut">
              <a:rPr lang="da-DK" smtClean="0"/>
              <a:t>06-09-2014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7249483-E4DF-4F58-9D02-BF1D09F1FA18}" type="slidenum">
              <a:rPr lang="da-DK" smtClean="0"/>
              <a:t>‹nr.›</a:t>
            </a:fld>
            <a:endParaRPr lang="da-DK"/>
          </a:p>
        </p:txBody>
      </p:sp>
      <p:sp>
        <p:nvSpPr>
          <p:cNvPr id="10"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348728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I - corporate (UK)">
    <p:spTree>
      <p:nvGrpSpPr>
        <p:cNvPr id="1" name=""/>
        <p:cNvGrpSpPr/>
        <p:nvPr/>
      </p:nvGrpSpPr>
      <p:grpSpPr>
        <a:xfrm>
          <a:off x="0" y="0"/>
          <a:ext cx="0" cy="0"/>
          <a:chOff x="0" y="0"/>
          <a:chExt cx="0" cy="0"/>
        </a:xfrm>
      </p:grpSpPr>
      <p:sp>
        <p:nvSpPr>
          <p:cNvPr id="14"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Picture Placeholder 8"/>
          <p:cNvSpPr>
            <a:spLocks noGrp="1"/>
          </p:cNvSpPr>
          <p:nvPr>
            <p:ph type="pic" sz="quarter" idx="15" hasCustomPrompt="1"/>
          </p:nvPr>
        </p:nvSpPr>
        <p:spPr>
          <a:xfrm>
            <a:off x="577462"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Indsæt ikon</a:t>
            </a:r>
            <a:endParaRPr lang="da-DK" dirty="0"/>
          </a:p>
        </p:txBody>
      </p:sp>
      <p:sp>
        <p:nvSpPr>
          <p:cNvPr id="2" name="Title 1"/>
          <p:cNvSpPr>
            <a:spLocks noGrp="1"/>
          </p:cNvSpPr>
          <p:nvPr>
            <p:ph type="ctrTitle" hasCustomPrompt="1"/>
          </p:nvPr>
        </p:nvSpPr>
        <p:spPr>
          <a:xfrm>
            <a:off x="547231" y="1952837"/>
            <a:ext cx="5969457" cy="1647614"/>
          </a:xfrm>
        </p:spPr>
        <p:txBody>
          <a:bodyPr tIns="0" anchor="b" anchorCtr="0"/>
          <a:lstStyle>
            <a:lvl1pPr>
              <a:defRPr baseline="0">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3707298"/>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4718F81F-441E-48B1-9169-9659C7831FA9}"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smtClean="0"/>
              <a:t>Klik for at redigere i master</a:t>
            </a:r>
          </a:p>
        </p:txBody>
      </p:sp>
      <p:sp>
        <p:nvSpPr>
          <p:cNvPr id="11" name="AutoShape 4"/>
          <p:cNvSpPr>
            <a:spLocks/>
          </p:cNvSpPr>
          <p:nvPr userDrawn="1"/>
        </p:nvSpPr>
        <p:spPr bwMode="gray">
          <a:xfrm>
            <a:off x="-2330450" y="3168689"/>
            <a:ext cx="225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Indsæt hjælpelinjer til </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placering af objekter</a:t>
            </a:r>
          </a:p>
          <a:p>
            <a:pPr algn="r" eaLnBrk="1" hangingPunct="1">
              <a:spcBef>
                <a:spcPct val="0"/>
              </a:spcBef>
              <a:buFontTx/>
              <a:buNone/>
              <a:defRPr/>
            </a:pPr>
            <a:r>
              <a:rPr lang="da-DK" altLang="da-DK" sz="1000" b="1" noProof="1" smtClean="0">
                <a:solidFill>
                  <a:schemeClr val="tx1"/>
                </a:solidFill>
                <a:latin typeface="+mn-lt"/>
                <a:cs typeface="Arial" charset="0"/>
              </a:rPr>
              <a:t>1. </a:t>
            </a:r>
            <a:r>
              <a:rPr lang="da-DK" altLang="da-DK" sz="1000" noProof="1" smtClean="0">
                <a:solidFill>
                  <a:schemeClr val="tx1"/>
                </a:solidFill>
                <a:latin typeface="+mn-lt"/>
                <a:cs typeface="Arial" charset="0"/>
              </a:rPr>
              <a:t>Højre klik udenfor slidet </a:t>
            </a:r>
            <a:br>
              <a:rPr lang="da-DK" altLang="da-DK" sz="1000" noProof="1" smtClean="0">
                <a:solidFill>
                  <a:schemeClr val="tx1"/>
                </a:solidFill>
                <a:latin typeface="+mn-lt"/>
                <a:cs typeface="Arial" charset="0"/>
              </a:rPr>
            </a:br>
            <a:r>
              <a:rPr lang="da-DK" altLang="da-DK" sz="1000" noProof="1" smtClean="0">
                <a:solidFill>
                  <a:schemeClr val="tx1"/>
                </a:solidFill>
                <a:latin typeface="+mn-lt"/>
                <a:cs typeface="Arial" charset="0"/>
              </a:rPr>
              <a:t>og vælg </a:t>
            </a:r>
            <a:r>
              <a:rPr lang="da-DK" altLang="da-DK" sz="1000" b="1" noProof="1" smtClean="0">
                <a:solidFill>
                  <a:schemeClr val="tx1"/>
                </a:solidFill>
                <a:latin typeface="+mn-lt"/>
                <a:cs typeface="Arial" charset="0"/>
              </a:rPr>
              <a:t>’Gitter og hjælpelinjer’</a:t>
            </a:r>
          </a:p>
          <a:p>
            <a:pPr algn="r" eaLnBrk="1" hangingPunct="1">
              <a:spcBef>
                <a:spcPct val="0"/>
              </a:spcBef>
              <a:buFontTx/>
              <a:buNone/>
              <a:defRPr/>
            </a:pPr>
            <a:r>
              <a:rPr lang="da-DK" altLang="da-DK" sz="1000" b="1" noProof="1" smtClean="0">
                <a:solidFill>
                  <a:schemeClr val="tx1"/>
                </a:solidFill>
                <a:latin typeface="+mn-lt"/>
                <a:cs typeface="Arial" charset="0"/>
              </a:rPr>
              <a:t>2. </a:t>
            </a:r>
            <a:r>
              <a:rPr lang="da-DK" altLang="da-DK" sz="1000" noProof="1" smtClean="0">
                <a:solidFill>
                  <a:schemeClr val="tx1"/>
                </a:solidFill>
                <a:latin typeface="+mn-lt"/>
                <a:cs typeface="Arial" charset="0"/>
              </a:rPr>
              <a:t>Sæt kryds ved </a:t>
            </a:r>
            <a:r>
              <a:rPr lang="da-DK" altLang="da-DK" sz="1000" b="1" noProof="1" smtClean="0">
                <a:solidFill>
                  <a:schemeClr val="tx1"/>
                </a:solidFill>
                <a:latin typeface="+mn-lt"/>
                <a:cs typeface="Arial" charset="0"/>
              </a:rPr>
              <a:t>’Vis tegne-</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hjælpelinjer på skærmen’</a:t>
            </a:r>
          </a:p>
          <a:p>
            <a:pPr algn="r" eaLnBrk="1" hangingPunct="1">
              <a:spcBef>
                <a:spcPct val="0"/>
              </a:spcBef>
              <a:buFontTx/>
              <a:buNone/>
              <a:defRPr/>
            </a:pPr>
            <a:r>
              <a:rPr lang="da-DK" altLang="da-DK" sz="1000" b="1" noProof="1" smtClean="0">
                <a:solidFill>
                  <a:schemeClr val="tx1"/>
                </a:solidFill>
                <a:latin typeface="+mn-lt"/>
                <a:cs typeface="Arial" charset="0"/>
              </a:rPr>
              <a:t>3.</a:t>
            </a:r>
            <a:r>
              <a:rPr lang="da-DK" altLang="da-DK" sz="1000" noProof="1" smtClean="0">
                <a:solidFill>
                  <a:schemeClr val="tx1"/>
                </a:solidFill>
                <a:latin typeface="+mn-lt"/>
                <a:cs typeface="Arial" charset="0"/>
              </a:rPr>
              <a:t> Vælg </a:t>
            </a:r>
            <a:r>
              <a:rPr lang="da-DK" altLang="da-DK" sz="1000" b="1" noProof="1">
                <a:solidFill>
                  <a:schemeClr val="tx1"/>
                </a:solidFill>
                <a:latin typeface="+mn-lt"/>
                <a:cs typeface="Arial" charset="0"/>
              </a:rPr>
              <a:t>’</a:t>
            </a:r>
            <a:r>
              <a:rPr lang="da-DK" altLang="da-DK" sz="1000" b="1" noProof="1" smtClean="0">
                <a:solidFill>
                  <a:schemeClr val="tx1"/>
                </a:solidFill>
                <a:latin typeface="+mn-lt"/>
                <a:cs typeface="Arial" charset="0"/>
              </a:rPr>
              <a:t>OK’</a:t>
            </a: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9" name="AutoShape 4"/>
          <p:cNvSpPr>
            <a:spLocks/>
          </p:cNvSpPr>
          <p:nvPr userDrawn="1"/>
        </p:nvSpPr>
        <p:spPr bwMode="gray">
          <a:xfrm>
            <a:off x="-2196752" y="584200"/>
            <a:ext cx="2117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smtClean="0">
                <a:solidFill>
                  <a:schemeClr val="tx1"/>
                </a:solidFill>
                <a:latin typeface="+mn-lt"/>
                <a:ea typeface="+mn-ea"/>
                <a:cs typeface="Arial" charset="0"/>
              </a:rPr>
              <a:t>Indsæt nyt ikon </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ikonet</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ikon</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forandrer sig</a:t>
            </a:r>
            <a:endParaRPr lang="da-DK" altLang="da-DK" sz="1000" b="0" kern="1200" noProof="1" smtClean="0">
              <a:solidFill>
                <a:schemeClr val="tx1"/>
              </a:solidFill>
              <a:latin typeface="+mn-lt"/>
              <a:ea typeface="+mn-ea"/>
              <a:cs typeface="Arial" charset="0"/>
            </a:endParaRPr>
          </a:p>
        </p:txBody>
      </p:sp>
      <p:sp>
        <p:nvSpPr>
          <p:cNvPr id="16" name="TextBox 17"/>
          <p:cNvSpPr txBox="1">
            <a:spLocks noChangeArrowheads="1"/>
          </p:cNvSpPr>
          <p:nvPr userDrawn="1"/>
        </p:nvSpPr>
        <p:spPr bwMode="auto">
          <a:xfrm>
            <a:off x="-2370138" y="5934670"/>
            <a:ext cx="2281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smtClean="0">
                <a:solidFill>
                  <a:schemeClr val="tx1"/>
                </a:solidFill>
                <a:latin typeface="+mn-lt"/>
              </a:rPr>
              <a:t>Generer titlen til alle slides</a:t>
            </a:r>
            <a:endParaRPr lang="da-DK" altLang="da-DK" sz="1000" b="1"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smtClean="0">
                <a:solidFill>
                  <a:schemeClr val="tx1"/>
                </a:solidFill>
                <a:latin typeface="+mn-lt"/>
              </a:rPr>
              <a:t>’Indsæt’</a:t>
            </a:r>
            <a:r>
              <a:rPr lang="da-DK" altLang="da-DK" sz="1000" dirty="0" smtClean="0">
                <a:solidFill>
                  <a:schemeClr val="tx1"/>
                </a:solidFill>
                <a:latin typeface="+mn-lt"/>
              </a:rPr>
              <a:t> </a:t>
            </a:r>
            <a:r>
              <a:rPr lang="da-DK" altLang="da-DK" sz="1000" dirty="0">
                <a:solidFill>
                  <a:schemeClr val="tx1"/>
                </a:solidFill>
                <a:latin typeface="+mn-lt"/>
              </a:rPr>
              <a:t>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a:t>
            </a:r>
            <a:r>
              <a:rPr lang="da-DK" altLang="da-DK" sz="1000" dirty="0" smtClean="0">
                <a:solidFill>
                  <a:schemeClr val="tx1"/>
                </a:solidFill>
                <a:latin typeface="+mn-lt"/>
              </a:rPr>
              <a:t>tekstfeltet</a:t>
            </a:r>
            <a:endParaRPr lang="da-DK" altLang="da-DK" sz="1000"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smtClean="0">
                <a:solidFill>
                  <a:schemeClr val="tx1"/>
                </a:solidFill>
                <a:latin typeface="+mn-lt"/>
              </a:rPr>
              <a:t>’Anvend </a:t>
            </a:r>
            <a:r>
              <a:rPr lang="da-DK" altLang="da-DK" sz="1000" b="1" dirty="0">
                <a:solidFill>
                  <a:schemeClr val="tx1"/>
                </a:solidFill>
                <a:latin typeface="+mn-lt"/>
              </a:rPr>
              <a:t>på alle’</a:t>
            </a:r>
          </a:p>
        </p:txBody>
      </p:sp>
      <p:sp>
        <p:nvSpPr>
          <p:cNvPr id="7" name="TextBox 6"/>
          <p:cNvSpPr txBox="1"/>
          <p:nvPr userDrawn="1"/>
        </p:nvSpPr>
        <p:spPr>
          <a:xfrm>
            <a:off x="576263" y="584200"/>
            <a:ext cx="1835150"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VIA Type Office Light" panose="02000503000000020004" pitchFamily="2" charset="0"/>
                <a:ea typeface="+mn-ea"/>
                <a:cs typeface="+mn-cs"/>
              </a:rPr>
              <a:t>Bring ideas to life</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mn-lt"/>
                <a:ea typeface="+mn-ea"/>
                <a:cs typeface="+mn-cs"/>
              </a:rPr>
              <a:t>VIA University College</a:t>
            </a:r>
            <a:endParaRPr lang="da-DK" sz="1600" kern="1200" spc="-100" baseline="0" noProof="1">
              <a:solidFill>
                <a:schemeClr val="tx1"/>
              </a:solidFill>
              <a:latin typeface="+mn-lt"/>
              <a:ea typeface="+mn-ea"/>
              <a:cs typeface="+mn-cs"/>
            </a:endParaRPr>
          </a:p>
        </p:txBody>
      </p:sp>
    </p:spTree>
    <p:extLst>
      <p:ext uri="{BB962C8B-B14F-4D97-AF65-F5344CB8AC3E}">
        <p14:creationId xmlns:p14="http://schemas.microsoft.com/office/powerpoint/2010/main" val="169297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sside V - lys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4665870" y="-6350"/>
            <a:ext cx="4478130" cy="6864350"/>
          </a:xfrm>
          <a:solidFill>
            <a:schemeClr val="bg1"/>
          </a:solidFill>
        </p:spPr>
        <p:txBody>
          <a:bodyPr tIns="792000" anchor="ctr" anchorCtr="0">
            <a:normAutofit/>
          </a:bodyPr>
          <a:lstStyle>
            <a:lvl1pPr marL="0" indent="0" algn="ctr">
              <a:buNone/>
              <a:defRPr sz="1800">
                <a:latin typeface="VIA Type Office Light" panose="02000503000000020004" pitchFamily="2" charset="0"/>
              </a:defRPr>
            </a:lvl1pPr>
          </a:lstStyle>
          <a:p>
            <a:r>
              <a:rPr lang="da-DK" smtClean="0"/>
              <a:t>Klik på ikonet for at tilføje et billede</a:t>
            </a:r>
            <a:endParaRPr lang="en-GB" dirty="0"/>
          </a:p>
        </p:txBody>
      </p:sp>
      <p:sp>
        <p:nvSpPr>
          <p:cNvPr id="3" name="Pladsholder til dato 2"/>
          <p:cNvSpPr>
            <a:spLocks noGrp="1"/>
          </p:cNvSpPr>
          <p:nvPr>
            <p:ph type="dt" sz="half" idx="10"/>
          </p:nvPr>
        </p:nvSpPr>
        <p:spPr/>
        <p:txBody>
          <a:bodyPr/>
          <a:lstStyle/>
          <a:p>
            <a:fld id="{4A8DF362-1097-43DC-BBF2-95CC44949235}" type="datetime2">
              <a:rPr lang="da-DK" smtClean="0"/>
              <a:t>6. september 2014</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dirty="0" smtClean="0"/>
              <a:t>Titel på præsentationen</a:t>
            </a:r>
            <a:endParaRPr lang="da-DK" dirty="0"/>
          </a:p>
        </p:txBody>
      </p:sp>
      <p:sp>
        <p:nvSpPr>
          <p:cNvPr id="9" name="Pladsholder til tekst 7"/>
          <p:cNvSpPr>
            <a:spLocks noGrp="1"/>
          </p:cNvSpPr>
          <p:nvPr>
            <p:ph type="body" sz="quarter" idx="13" hasCustomPrompt="1"/>
          </p:nvPr>
        </p:nvSpPr>
        <p:spPr>
          <a:xfrm>
            <a:off x="577455" y="2392329"/>
            <a:ext cx="3887786" cy="3449671"/>
          </a:xfrm>
        </p:spPr>
        <p:txBody>
          <a:bodyPr/>
          <a:lstStyle>
            <a:lvl1pPr marL="0" indent="0">
              <a:spcBef>
                <a:spcPts val="0"/>
              </a:spcBef>
              <a:spcAft>
                <a:spcPts val="1200"/>
              </a:spcAft>
              <a:buFontTx/>
              <a:buNone/>
              <a:defRPr lang="da-DK" sz="2500" kern="1200" spc="-100" baseline="0" dirty="0" smtClean="0">
                <a:solidFill>
                  <a:schemeClr val="tx1"/>
                </a:solidFill>
                <a:latin typeface="+mn-lt"/>
                <a:ea typeface="+mn-ea"/>
                <a:cs typeface="+mn-cs"/>
              </a:defRPr>
            </a:lvl1pPr>
            <a:lvl2pPr>
              <a:defRPr lang="da-DK" sz="1400" kern="1200" spc="-90" baseline="0" dirty="0" smtClean="0">
                <a:solidFill>
                  <a:schemeClr val="tx1"/>
                </a:solidFill>
                <a:latin typeface="+mn-lt"/>
                <a:ea typeface="+mn-ea"/>
                <a:cs typeface="+mn-cs"/>
              </a:defRPr>
            </a:lvl2pPr>
            <a:lvl3pPr>
              <a:defRPr lang="da-DK"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None/>
              <a:defRPr lang="da-DK" sz="1050" kern="1200" dirty="0" smtClean="0">
                <a:solidFill>
                  <a:schemeClr val="tx1"/>
                </a:solidFill>
                <a:latin typeface="+mn-lt"/>
                <a:ea typeface="+mn-ea"/>
                <a:cs typeface="+mn-cs"/>
              </a:defRPr>
            </a:lvl4pPr>
            <a:lvl5pPr>
              <a:defRPr lang="en-GB"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marL="0" lvl="1" indent="0" algn="l" defTabSz="914400" rtl="0" eaLnBrk="1" latinLnBrk="0" hangingPunct="1">
              <a:lnSpc>
                <a:spcPct val="89000"/>
              </a:lnSpc>
              <a:spcBef>
                <a:spcPts val="0"/>
              </a:spcBef>
              <a:buFont typeface="VIA Type Office" panose="02000503000000020004" pitchFamily="2" charset="0"/>
              <a:buNone/>
            </a:pPr>
            <a:r>
              <a:rPr lang="da-DK" dirty="0" smtClean="0"/>
              <a:t>H5 </a:t>
            </a:r>
            <a:r>
              <a:rPr lang="da-DK" dirty="0" err="1" smtClean="0"/>
              <a:t>Regular</a:t>
            </a:r>
            <a:endParaRPr lang="da-DK" dirty="0" smtClean="0"/>
          </a:p>
          <a:p>
            <a:pPr marL="0" lvl="2" indent="0" algn="l" defTabSz="914400" rtl="0" eaLnBrk="1" latinLnBrk="0" hangingPunct="1">
              <a:lnSpc>
                <a:spcPct val="89000"/>
              </a:lnSpc>
              <a:spcBef>
                <a:spcPts val="0"/>
              </a:spcBef>
              <a:buFontTx/>
              <a:buNone/>
            </a:pPr>
            <a:r>
              <a:rPr lang="da-DK" dirty="0" smtClean="0"/>
              <a:t>H5 Light</a:t>
            </a:r>
          </a:p>
          <a:p>
            <a:pPr lvl="3"/>
            <a:r>
              <a:rPr lang="da-DK" dirty="0" smtClean="0"/>
              <a:t>H6 </a:t>
            </a:r>
            <a:r>
              <a:rPr lang="da-DK" dirty="0" err="1" smtClean="0"/>
              <a:t>Regular</a:t>
            </a:r>
            <a:endParaRPr lang="da-DK" dirty="0" smtClean="0"/>
          </a:p>
          <a:p>
            <a:pPr marL="0" lvl="4" indent="0" algn="l" defTabSz="914400" rtl="0" eaLnBrk="1" latinLnBrk="0" hangingPunct="1">
              <a:lnSpc>
                <a:spcPct val="89000"/>
              </a:lnSpc>
              <a:spcBef>
                <a:spcPts val="0"/>
              </a:spcBef>
              <a:buFont typeface="VIA Type Office" panose="02000503000000020004" pitchFamily="2" charset="0"/>
              <a:buNone/>
            </a:pPr>
            <a:r>
              <a:rPr lang="da-DK" dirty="0" smtClean="0"/>
              <a:t>H6 Light</a:t>
            </a:r>
            <a:endParaRPr lang="da-DK" dirty="0"/>
          </a:p>
        </p:txBody>
      </p:sp>
      <p:sp>
        <p:nvSpPr>
          <p:cNvPr id="13"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8" name="Title 1"/>
          <p:cNvSpPr>
            <a:spLocks noGrp="1"/>
          </p:cNvSpPr>
          <p:nvPr>
            <p:ph type="title" hasCustomPrompt="1"/>
          </p:nvPr>
        </p:nvSpPr>
        <p:spPr>
          <a:xfrm>
            <a:off x="523005" y="584199"/>
            <a:ext cx="3942235" cy="1808130"/>
          </a:xfrm>
        </p:spPr>
        <p:txBody>
          <a:bodyPr/>
          <a:lstStyle>
            <a:lvl1pPr>
              <a:defRPr baseline="0"/>
            </a:lvl1pPr>
          </a:lstStyle>
          <a:p>
            <a:r>
              <a:rPr lang="da-DK" dirty="0" smtClean="0"/>
              <a:t>Overskrift</a:t>
            </a:r>
            <a:endParaRPr lang="da-DK" dirty="0"/>
          </a:p>
        </p:txBody>
      </p:sp>
      <p:pic>
        <p:nvPicPr>
          <p:cNvPr id="29"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uppe 29"/>
          <p:cNvGrpSpPr/>
          <p:nvPr userDrawn="1"/>
        </p:nvGrpSpPr>
        <p:grpSpPr>
          <a:xfrm>
            <a:off x="-2261220" y="3657183"/>
            <a:ext cx="2148167" cy="3180414"/>
            <a:chOff x="-2261220" y="2628888"/>
            <a:chExt cx="2148167" cy="3180414"/>
          </a:xfrm>
        </p:grpSpPr>
        <p:pic>
          <p:nvPicPr>
            <p:cNvPr id="31"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3" name="Gruppe 32"/>
            <p:cNvGrpSpPr/>
            <p:nvPr userDrawn="1"/>
          </p:nvGrpSpPr>
          <p:grpSpPr>
            <a:xfrm>
              <a:off x="-1426464" y="4317211"/>
              <a:ext cx="1313411" cy="1492091"/>
              <a:chOff x="-1426464" y="4279878"/>
              <a:chExt cx="1313411" cy="1492091"/>
            </a:xfrm>
          </p:grpSpPr>
          <p:pic>
            <p:nvPicPr>
              <p:cNvPr id="3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5" name="Lige forbindelse 34"/>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ge forbindelse 35"/>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ktangel 36"/>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8" name="Tekstboks 37"/>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39" name="Rektangel 38"/>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0" name="Lige forbindelse 39"/>
          <p:cNvCxnSpPr>
            <a:endCxn id="39"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5"/>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smtClean="0"/>
              <a:t>Klik for at redigere i master</a:t>
            </a:r>
          </a:p>
        </p:txBody>
      </p:sp>
      <p:sp>
        <p:nvSpPr>
          <p:cNvPr id="42"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endParaRPr lang="da-DK" altLang="da-DK" sz="1000" b="0" noProof="1" smtClean="0">
              <a:solidFill>
                <a:schemeClr val="tx1"/>
              </a:solidFill>
              <a:latin typeface="+mn-lt"/>
              <a:cs typeface="Arial" charset="0"/>
            </a:endParaRPr>
          </a:p>
        </p:txBody>
      </p:sp>
      <p:sp>
        <p:nvSpPr>
          <p:cNvPr id="41" name="AutoShape 4"/>
          <p:cNvSpPr>
            <a:spLocks/>
          </p:cNvSpPr>
          <p:nvPr userDrawn="1"/>
        </p:nvSpPr>
        <p:spPr bwMode="gray">
          <a:xfrm>
            <a:off x="9252520" y="1546869"/>
            <a:ext cx="211737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kern="1200" noProof="1" smtClean="0">
                <a:solidFill>
                  <a:schemeClr val="tx1"/>
                </a:solidFill>
                <a:latin typeface="+mn-lt"/>
                <a:ea typeface="+mn-ea"/>
                <a:cs typeface="Arial" charset="0"/>
              </a:rPr>
              <a:t>Indsæt nyt billede</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det</a:t>
            </a:r>
            <a:r>
              <a:rPr lang="da-DK" altLang="da-DK" sz="1000" b="0" kern="1200" baseline="0" noProof="1" smtClean="0">
                <a:solidFill>
                  <a:schemeClr val="tx1"/>
                </a:solidFill>
                <a:latin typeface="+mn-lt"/>
                <a:ea typeface="+mn-ea"/>
                <a:cs typeface="Arial" charset="0"/>
              </a:rPr>
              <a:t> indsatte billede</a:t>
            </a:r>
            <a:r>
              <a:rPr lang="da-DK" altLang="da-DK" sz="1000" b="0" kern="1200" noProof="1" smtClean="0">
                <a:solidFill>
                  <a:schemeClr val="tx1"/>
                </a:solidFill>
                <a:latin typeface="+mn-lt"/>
                <a:ea typeface="+mn-ea"/>
                <a:cs typeface="Arial" charset="0"/>
              </a:rPr>
              <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l"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billede</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a:t>
            </a:r>
            <a:br>
              <a:rPr lang="da-DK" altLang="da-DK" sz="1000" b="0" kern="1200" baseline="0" noProof="1" smtClean="0">
                <a:solidFill>
                  <a:schemeClr val="tx1"/>
                </a:solidFill>
                <a:latin typeface="+mn-lt"/>
                <a:ea typeface="+mn-ea"/>
                <a:cs typeface="Arial" charset="0"/>
              </a:rPr>
            </a:br>
            <a:r>
              <a:rPr lang="da-DK" altLang="da-DK" sz="1000" b="0" kern="1200" baseline="0" noProof="1" smtClean="0">
                <a:solidFill>
                  <a:schemeClr val="tx1"/>
                </a:solidFill>
                <a:latin typeface="+mn-lt"/>
                <a:ea typeface="+mn-ea"/>
                <a:cs typeface="Arial" charset="0"/>
              </a:rPr>
              <a:t>forandrer sig</a:t>
            </a:r>
            <a:endParaRPr lang="da-DK" altLang="da-DK" sz="1000" b="0" kern="1200" noProof="1" smtClean="0">
              <a:solidFill>
                <a:schemeClr val="tx1"/>
              </a:solidFill>
              <a:latin typeface="+mn-lt"/>
              <a:ea typeface="+mn-ea"/>
              <a:cs typeface="Arial" charset="0"/>
            </a:endParaRPr>
          </a:p>
        </p:txBody>
      </p:sp>
    </p:spTree>
    <p:extLst>
      <p:ext uri="{BB962C8B-B14F-4D97-AF65-F5344CB8AC3E}">
        <p14:creationId xmlns:p14="http://schemas.microsoft.com/office/powerpoint/2010/main" val="211363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sside V - Mørk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4665870" y="-6350"/>
            <a:ext cx="4478130" cy="6864350"/>
          </a:xfrm>
          <a:solidFill>
            <a:schemeClr val="tx1"/>
          </a:solidFill>
        </p:spPr>
        <p:txBody>
          <a:bodyPr tIns="792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smtClean="0"/>
              <a:t>Klik på ikonet for at tilføje et billede</a:t>
            </a:r>
            <a:endParaRPr lang="en-GB" dirty="0"/>
          </a:p>
        </p:txBody>
      </p:sp>
      <p:sp>
        <p:nvSpPr>
          <p:cNvPr id="5" name="Pladsholder til sidefod 4"/>
          <p:cNvSpPr>
            <a:spLocks noGrp="1"/>
          </p:cNvSpPr>
          <p:nvPr>
            <p:ph type="ftr" sz="quarter" idx="12"/>
          </p:nvPr>
        </p:nvSpPr>
        <p:spPr/>
        <p:txBody>
          <a:bodyPr/>
          <a:lstStyle/>
          <a:p>
            <a:r>
              <a:rPr lang="da-DK" dirty="0" smtClean="0"/>
              <a:t>Titel på præsentationen</a:t>
            </a:r>
            <a:endParaRPr lang="da-DK" dirty="0"/>
          </a:p>
        </p:txBody>
      </p:sp>
      <p:sp>
        <p:nvSpPr>
          <p:cNvPr id="9" name="Pladsholder til tekst 7"/>
          <p:cNvSpPr>
            <a:spLocks noGrp="1"/>
          </p:cNvSpPr>
          <p:nvPr>
            <p:ph type="body" sz="quarter" idx="13" hasCustomPrompt="1"/>
          </p:nvPr>
        </p:nvSpPr>
        <p:spPr>
          <a:xfrm>
            <a:off x="577455" y="2392329"/>
            <a:ext cx="3887786" cy="3449671"/>
          </a:xfrm>
        </p:spPr>
        <p:txBody>
          <a:bodyPr/>
          <a:lstStyle>
            <a:lvl1pPr marL="0" indent="0">
              <a:spcBef>
                <a:spcPts val="0"/>
              </a:spcBef>
              <a:spcAft>
                <a:spcPts val="1200"/>
              </a:spcAft>
              <a:buFontTx/>
              <a:buNone/>
              <a:defRPr lang="da-DK" sz="2500" kern="1200" spc="-100" baseline="0" dirty="0" smtClean="0">
                <a:solidFill>
                  <a:schemeClr val="tx1"/>
                </a:solidFill>
                <a:latin typeface="+mn-lt"/>
                <a:ea typeface="+mn-ea"/>
                <a:cs typeface="+mn-cs"/>
              </a:defRPr>
            </a:lvl1pPr>
            <a:lvl2pPr>
              <a:defRPr lang="da-DK" sz="1400" kern="1200" spc="-90" baseline="0" dirty="0" smtClean="0">
                <a:solidFill>
                  <a:schemeClr val="tx1"/>
                </a:solidFill>
                <a:latin typeface="+mn-lt"/>
                <a:ea typeface="+mn-ea"/>
                <a:cs typeface="+mn-cs"/>
              </a:defRPr>
            </a:lvl2pPr>
            <a:lvl3pPr>
              <a:defRPr lang="da-DK"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None/>
              <a:defRPr lang="da-DK" sz="1050" kern="1200" dirty="0" smtClean="0">
                <a:solidFill>
                  <a:schemeClr val="tx1"/>
                </a:solidFill>
                <a:latin typeface="+mn-lt"/>
                <a:ea typeface="+mn-ea"/>
                <a:cs typeface="+mn-cs"/>
              </a:defRPr>
            </a:lvl4pPr>
            <a:lvl5pPr>
              <a:defRPr lang="en-GB"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marL="0" lvl="1" indent="0" algn="l" defTabSz="914400" rtl="0" eaLnBrk="1" latinLnBrk="0" hangingPunct="1">
              <a:lnSpc>
                <a:spcPct val="89000"/>
              </a:lnSpc>
              <a:spcBef>
                <a:spcPts val="0"/>
              </a:spcBef>
              <a:buFont typeface="VIA Type Office" panose="02000503000000020004" pitchFamily="2" charset="0"/>
              <a:buNone/>
            </a:pPr>
            <a:r>
              <a:rPr lang="da-DK" dirty="0" smtClean="0"/>
              <a:t>H5 </a:t>
            </a:r>
            <a:r>
              <a:rPr lang="da-DK" dirty="0" err="1" smtClean="0"/>
              <a:t>Regular</a:t>
            </a:r>
            <a:endParaRPr lang="da-DK" dirty="0" smtClean="0"/>
          </a:p>
          <a:p>
            <a:pPr marL="0" lvl="2" indent="0" algn="l" defTabSz="914400" rtl="0" eaLnBrk="1" latinLnBrk="0" hangingPunct="1">
              <a:lnSpc>
                <a:spcPct val="89000"/>
              </a:lnSpc>
              <a:spcBef>
                <a:spcPts val="0"/>
              </a:spcBef>
              <a:buFontTx/>
              <a:buNone/>
            </a:pPr>
            <a:r>
              <a:rPr lang="da-DK" dirty="0" smtClean="0"/>
              <a:t>H5 Light</a:t>
            </a:r>
          </a:p>
          <a:p>
            <a:pPr lvl="3"/>
            <a:r>
              <a:rPr lang="da-DK" dirty="0" smtClean="0"/>
              <a:t>H6 </a:t>
            </a:r>
            <a:r>
              <a:rPr lang="da-DK" dirty="0" err="1" smtClean="0"/>
              <a:t>Regular</a:t>
            </a:r>
            <a:endParaRPr lang="da-DK" dirty="0" smtClean="0"/>
          </a:p>
          <a:p>
            <a:pPr marL="0" lvl="4" indent="0" algn="l" defTabSz="914400" rtl="0" eaLnBrk="1" latinLnBrk="0" hangingPunct="1">
              <a:lnSpc>
                <a:spcPct val="89000"/>
              </a:lnSpc>
              <a:spcBef>
                <a:spcPts val="0"/>
              </a:spcBef>
              <a:buFont typeface="VIA Type Office" panose="02000503000000020004" pitchFamily="2" charset="0"/>
              <a:buNone/>
            </a:pPr>
            <a:r>
              <a:rPr lang="da-DK" dirty="0" smtClean="0"/>
              <a:t>H6 Light</a:t>
            </a:r>
            <a:endParaRPr lang="da-DK" dirty="0"/>
          </a:p>
        </p:txBody>
      </p:sp>
      <p:sp>
        <p:nvSpPr>
          <p:cNvPr id="10"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2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5"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7"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Date Placeholder 3"/>
          <p:cNvSpPr>
            <a:spLocks noGrp="1"/>
          </p:cNvSpPr>
          <p:nvPr>
            <p:ph type="dt" sz="half" idx="10"/>
          </p:nvPr>
        </p:nvSpPr>
        <p:spPr>
          <a:xfrm>
            <a:off x="6732240" y="5920436"/>
            <a:ext cx="1836204" cy="374400"/>
          </a:xfrm>
          <a:blipFill>
            <a:blip r:embed="rId5"/>
            <a:stretch>
              <a:fillRect/>
            </a:stretch>
          </a:blipFill>
        </p:spPr>
        <p:txBody>
          <a:bodyPr/>
          <a:lstStyle>
            <a:lvl1pPr>
              <a:defRPr>
                <a:solidFill>
                  <a:schemeClr val="bg1"/>
                </a:solidFill>
              </a:defRPr>
            </a:lvl1pPr>
          </a:lstStyle>
          <a:p>
            <a:fld id="{09F48D9F-BF80-4AF7-BBF1-F04729C6D7E1}" type="datetime2">
              <a:rPr lang="da-DK" smtClean="0"/>
              <a:t>6. september 2014</a:t>
            </a:fld>
            <a:endParaRPr lang="da-DK" dirty="0"/>
          </a:p>
        </p:txBody>
      </p:sp>
      <p:sp>
        <p:nvSpPr>
          <p:cNvPr id="29" name="Slide Number Placeholder 5"/>
          <p:cNvSpPr>
            <a:spLocks noGrp="1"/>
          </p:cNvSpPr>
          <p:nvPr>
            <p:ph type="sldNum" sz="quarter" idx="16"/>
          </p:nvPr>
        </p:nvSpPr>
        <p:spPr>
          <a:xfrm>
            <a:off x="6732241" y="5925421"/>
            <a:ext cx="1836204" cy="374400"/>
          </a:xfrm>
        </p:spPr>
        <p:txBody>
          <a:bodyPr/>
          <a:lstStyle>
            <a:lvl1pPr>
              <a:defRPr>
                <a:solidFill>
                  <a:schemeClr val="bg1"/>
                </a:solidFill>
              </a:defRPr>
            </a:lvl1pPr>
          </a:lstStyle>
          <a:p>
            <a:fld id="{5BA07366-CB75-4AA8-9E5B-928B849F427C}" type="slidenum">
              <a:rPr lang="da-DK" smtClean="0"/>
              <a:pPr/>
              <a:t>‹nr.›</a:t>
            </a:fld>
            <a:endParaRPr lang="da-DK" dirty="0"/>
          </a:p>
        </p:txBody>
      </p:sp>
      <p:sp>
        <p:nvSpPr>
          <p:cNvPr id="30" name="Title 1"/>
          <p:cNvSpPr>
            <a:spLocks noGrp="1"/>
          </p:cNvSpPr>
          <p:nvPr>
            <p:ph type="title" hasCustomPrompt="1"/>
          </p:nvPr>
        </p:nvSpPr>
        <p:spPr>
          <a:xfrm>
            <a:off x="523005" y="584199"/>
            <a:ext cx="3942235" cy="1808130"/>
          </a:xfrm>
        </p:spPr>
        <p:txBody>
          <a:bodyPr/>
          <a:lstStyle>
            <a:lvl1pPr>
              <a:defRPr baseline="0"/>
            </a:lvl1pPr>
          </a:lstStyle>
          <a:p>
            <a:r>
              <a:rPr lang="da-DK" dirty="0" smtClean="0"/>
              <a:t>Overskrift</a:t>
            </a:r>
            <a:endParaRPr lang="da-DK" dirty="0"/>
          </a:p>
        </p:txBody>
      </p:sp>
      <p:grpSp>
        <p:nvGrpSpPr>
          <p:cNvPr id="31" name="Gruppe 30"/>
          <p:cNvGrpSpPr/>
          <p:nvPr userDrawn="1"/>
        </p:nvGrpSpPr>
        <p:grpSpPr>
          <a:xfrm>
            <a:off x="-2261220" y="3657183"/>
            <a:ext cx="2148167" cy="3180414"/>
            <a:chOff x="-2261220" y="2628888"/>
            <a:chExt cx="2148167" cy="3180414"/>
          </a:xfrm>
        </p:grpSpPr>
        <p:pic>
          <p:nvPicPr>
            <p:cNvPr id="3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3"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4" name="Gruppe 33"/>
            <p:cNvGrpSpPr/>
            <p:nvPr userDrawn="1"/>
          </p:nvGrpSpPr>
          <p:grpSpPr>
            <a:xfrm>
              <a:off x="-1426464" y="4317211"/>
              <a:ext cx="1313411" cy="1492091"/>
              <a:chOff x="-1426464" y="4279878"/>
              <a:chExt cx="1313411" cy="1492091"/>
            </a:xfrm>
          </p:grpSpPr>
          <p:pic>
            <p:nvPicPr>
              <p:cNvPr id="35"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6" name="Lige forbindelse 35"/>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9" name="Tekstboks 3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0" name="Rektangel 39"/>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0"/>
          <p:cNvCxnSpPr>
            <a:endCxn id="40"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16"/>
          <p:cNvSpPr>
            <a:spLocks noGrp="1"/>
          </p:cNvSpPr>
          <p:nvPr>
            <p:ph type="body" sz="quarter" idx="17"/>
          </p:nvPr>
        </p:nvSpPr>
        <p:spPr>
          <a:xfrm>
            <a:off x="576000" y="5922000"/>
            <a:ext cx="1836000" cy="374400"/>
          </a:xfrm>
          <a:blipFill>
            <a:blip r:embed="rId8"/>
            <a:stretch>
              <a:fillRect/>
            </a:stretch>
          </a:blipFill>
        </p:spPr>
        <p:txBody>
          <a:bodyPr tIns="0">
            <a:normAutofit/>
          </a:bodyPr>
          <a:lstStyle>
            <a:lvl1pPr>
              <a:defRPr sz="100"/>
            </a:lvl1pPr>
          </a:lstStyle>
          <a:p>
            <a:pPr lvl="0"/>
            <a:r>
              <a:rPr lang="da-DK" noProof="1" smtClean="0"/>
              <a:t>Klik for at redigere i master</a:t>
            </a:r>
          </a:p>
        </p:txBody>
      </p:sp>
      <p:sp>
        <p:nvSpPr>
          <p:cNvPr id="43"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endParaRPr lang="da-DK" altLang="da-DK" sz="1000" b="0" noProof="1" smtClean="0">
              <a:solidFill>
                <a:schemeClr val="tx1"/>
              </a:solidFill>
              <a:latin typeface="+mn-lt"/>
              <a:cs typeface="Arial" charset="0"/>
            </a:endParaRPr>
          </a:p>
        </p:txBody>
      </p:sp>
      <p:sp>
        <p:nvSpPr>
          <p:cNvPr id="44" name="AutoShape 4"/>
          <p:cNvSpPr>
            <a:spLocks/>
          </p:cNvSpPr>
          <p:nvPr userDrawn="1"/>
        </p:nvSpPr>
        <p:spPr bwMode="gray">
          <a:xfrm>
            <a:off x="9252520" y="1546869"/>
            <a:ext cx="211737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kern="1200" noProof="1" smtClean="0">
                <a:solidFill>
                  <a:schemeClr val="tx1"/>
                </a:solidFill>
                <a:latin typeface="+mn-lt"/>
                <a:ea typeface="+mn-ea"/>
                <a:cs typeface="Arial" charset="0"/>
              </a:rPr>
              <a:t>Indsæt nyt billede</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det</a:t>
            </a:r>
            <a:r>
              <a:rPr lang="da-DK" altLang="da-DK" sz="1000" b="0" kern="1200" baseline="0" noProof="1" smtClean="0">
                <a:solidFill>
                  <a:schemeClr val="tx1"/>
                </a:solidFill>
                <a:latin typeface="+mn-lt"/>
                <a:ea typeface="+mn-ea"/>
                <a:cs typeface="Arial" charset="0"/>
              </a:rPr>
              <a:t> indsatte billede</a:t>
            </a:r>
            <a:r>
              <a:rPr lang="da-DK" altLang="da-DK" sz="1000" b="0" kern="1200" noProof="1" smtClean="0">
                <a:solidFill>
                  <a:schemeClr val="tx1"/>
                </a:solidFill>
                <a:latin typeface="+mn-lt"/>
                <a:ea typeface="+mn-ea"/>
                <a:cs typeface="Arial" charset="0"/>
              </a:rPr>
              <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l"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billede</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a:t>
            </a:r>
            <a:br>
              <a:rPr lang="da-DK" altLang="da-DK" sz="1000" b="0" kern="1200" baseline="0" noProof="1" smtClean="0">
                <a:solidFill>
                  <a:schemeClr val="tx1"/>
                </a:solidFill>
                <a:latin typeface="+mn-lt"/>
                <a:ea typeface="+mn-ea"/>
                <a:cs typeface="Arial" charset="0"/>
              </a:rPr>
            </a:br>
            <a:r>
              <a:rPr lang="da-DK" altLang="da-DK" sz="1000" b="0" kern="1200" baseline="0" noProof="1" smtClean="0">
                <a:solidFill>
                  <a:schemeClr val="tx1"/>
                </a:solidFill>
                <a:latin typeface="+mn-lt"/>
                <a:ea typeface="+mn-ea"/>
                <a:cs typeface="Arial" charset="0"/>
              </a:rPr>
              <a:t>forandrer sig</a:t>
            </a:r>
            <a:endParaRPr lang="da-DK" altLang="da-DK" sz="1000" b="0" kern="1200" noProof="1" smtClean="0">
              <a:solidFill>
                <a:schemeClr val="tx1"/>
              </a:solidFill>
              <a:latin typeface="+mn-lt"/>
              <a:ea typeface="+mn-ea"/>
              <a:cs typeface="Arial" charset="0"/>
            </a:endParaRPr>
          </a:p>
        </p:txBody>
      </p:sp>
    </p:spTree>
    <p:extLst>
      <p:ext uri="{BB962C8B-B14F-4D97-AF65-F5344CB8AC3E}">
        <p14:creationId xmlns:p14="http://schemas.microsoft.com/office/powerpoint/2010/main" val="3641112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side VI - tekst/cit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769006F1-A6AF-413B-AB71-74C0F11C5094}" type="datetime2">
              <a:rPr lang="da-DK" smtClean="0"/>
              <a:t>6. september 2014</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dirty="0" smtClean="0"/>
              <a:t>Titel på præsentationen</a:t>
            </a:r>
            <a:endParaRPr lang="da-DK" dirty="0"/>
          </a:p>
        </p:txBody>
      </p:sp>
      <p:sp>
        <p:nvSpPr>
          <p:cNvPr id="9" name="Pladsholder til tekst 7"/>
          <p:cNvSpPr>
            <a:spLocks noGrp="1"/>
          </p:cNvSpPr>
          <p:nvPr>
            <p:ph type="body" sz="quarter" idx="13" hasCustomPrompt="1"/>
          </p:nvPr>
        </p:nvSpPr>
        <p:spPr>
          <a:xfrm>
            <a:off x="577455" y="584199"/>
            <a:ext cx="3887786" cy="5257801"/>
          </a:xfrm>
        </p:spPr>
        <p:txBody>
          <a:bodyPr tIns="36000"/>
          <a:lstStyle>
            <a:lvl1pPr marL="0" indent="0">
              <a:lnSpc>
                <a:spcPct val="83000"/>
              </a:lnSpc>
              <a:spcBef>
                <a:spcPts val="600"/>
              </a:spcBef>
              <a:spcAft>
                <a:spcPts val="0"/>
              </a:spcAft>
              <a:buFontTx/>
              <a:buNone/>
              <a:defRPr lang="da-DK" sz="1800" kern="1200" spc="-90" baseline="0" dirty="0" smtClean="0">
                <a:solidFill>
                  <a:schemeClr val="tx1"/>
                </a:solidFill>
                <a:latin typeface="+mn-lt"/>
                <a:ea typeface="+mn-ea"/>
                <a:cs typeface="+mn-cs"/>
              </a:defRPr>
            </a:lvl1pPr>
            <a:lvl2pPr>
              <a:spcBef>
                <a:spcPts val="600"/>
              </a:spcBef>
              <a:defRPr lang="da-DK" sz="1400" kern="1200" spc="-90" baseline="0" dirty="0" smtClean="0">
                <a:solidFill>
                  <a:schemeClr val="tx1"/>
                </a:solidFill>
                <a:latin typeface="+mn-lt"/>
                <a:ea typeface="+mn-ea"/>
                <a:cs typeface="+mn-cs"/>
              </a:defRPr>
            </a:lvl2pPr>
            <a:lvl3pPr>
              <a:spcBef>
                <a:spcPts val="600"/>
              </a:spcBef>
              <a:defRPr lang="da-DK"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None/>
              <a:defRPr lang="da-DK" sz="1050" kern="1200" dirty="0" smtClean="0">
                <a:solidFill>
                  <a:schemeClr val="tx1"/>
                </a:solidFill>
                <a:latin typeface="+mn-lt"/>
                <a:ea typeface="+mn-ea"/>
                <a:cs typeface="+mn-cs"/>
              </a:defRPr>
            </a:lvl4pPr>
            <a:lvl5pPr>
              <a:defRPr lang="en-GB"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marL="0" lvl="1" indent="0" algn="l" defTabSz="914400" rtl="0" eaLnBrk="1" latinLnBrk="0" hangingPunct="1">
              <a:lnSpc>
                <a:spcPct val="89000"/>
              </a:lnSpc>
              <a:spcBef>
                <a:spcPts val="0"/>
              </a:spcBef>
              <a:buFont typeface="VIA Type Office" panose="02000503000000020004" pitchFamily="2" charset="0"/>
              <a:buNone/>
            </a:pPr>
            <a:r>
              <a:rPr lang="da-DK" dirty="0" smtClean="0"/>
              <a:t>H5 </a:t>
            </a:r>
            <a:r>
              <a:rPr lang="da-DK" dirty="0" err="1" smtClean="0"/>
              <a:t>Regular</a:t>
            </a:r>
            <a:endParaRPr lang="da-DK" dirty="0" smtClean="0"/>
          </a:p>
          <a:p>
            <a:pPr marL="0" lvl="2" indent="0" algn="l" defTabSz="914400" rtl="0" eaLnBrk="1" latinLnBrk="0" hangingPunct="1">
              <a:lnSpc>
                <a:spcPct val="89000"/>
              </a:lnSpc>
              <a:spcBef>
                <a:spcPts val="0"/>
              </a:spcBef>
              <a:buFontTx/>
              <a:buNone/>
            </a:pPr>
            <a:r>
              <a:rPr lang="da-DK" dirty="0" smtClean="0"/>
              <a:t>H5 Light</a:t>
            </a:r>
          </a:p>
          <a:p>
            <a:pPr lvl="3"/>
            <a:r>
              <a:rPr lang="da-DK" dirty="0" smtClean="0"/>
              <a:t>H6 </a:t>
            </a:r>
            <a:r>
              <a:rPr lang="da-DK" dirty="0" err="1" smtClean="0"/>
              <a:t>Regular</a:t>
            </a:r>
            <a:endParaRPr lang="da-DK" dirty="0" smtClean="0"/>
          </a:p>
          <a:p>
            <a:pPr marL="0" lvl="4" indent="0" algn="l" defTabSz="914400" rtl="0" eaLnBrk="1" latinLnBrk="0" hangingPunct="1">
              <a:lnSpc>
                <a:spcPct val="89000"/>
              </a:lnSpc>
              <a:spcBef>
                <a:spcPts val="0"/>
              </a:spcBef>
              <a:buFont typeface="VIA Type Office" panose="02000503000000020004" pitchFamily="2" charset="0"/>
              <a:buNone/>
            </a:pPr>
            <a:r>
              <a:rPr lang="da-DK" dirty="0" smtClean="0"/>
              <a:t>H6 Light</a:t>
            </a:r>
            <a:endParaRPr lang="da-DK" dirty="0"/>
          </a:p>
        </p:txBody>
      </p:sp>
      <p:sp>
        <p:nvSpPr>
          <p:cNvPr id="13" name="AutoShape 4"/>
          <p:cNvSpPr>
            <a:spLocks/>
          </p:cNvSpPr>
          <p:nvPr userDrawn="1"/>
        </p:nvSpPr>
        <p:spPr bwMode="gray">
          <a:xfrm>
            <a:off x="9252520"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p:txBody>
      </p:sp>
      <p:grpSp>
        <p:nvGrpSpPr>
          <p:cNvPr id="7" name="Gruppe 6"/>
          <p:cNvGrpSpPr/>
          <p:nvPr userDrawn="1"/>
        </p:nvGrpSpPr>
        <p:grpSpPr>
          <a:xfrm>
            <a:off x="-552513" y="1507530"/>
            <a:ext cx="457200" cy="464820"/>
            <a:chOff x="-552513" y="3200301"/>
            <a:chExt cx="457200" cy="464820"/>
          </a:xfrm>
        </p:grpSpPr>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28" name="Title 1"/>
          <p:cNvSpPr>
            <a:spLocks noGrp="1"/>
          </p:cNvSpPr>
          <p:nvPr>
            <p:ph type="title" hasCustomPrompt="1"/>
          </p:nvPr>
        </p:nvSpPr>
        <p:spPr>
          <a:xfrm>
            <a:off x="4631419" y="584198"/>
            <a:ext cx="3937026" cy="3672893"/>
          </a:xfrm>
        </p:spPr>
        <p:txBody>
          <a:bodyPr/>
          <a:lstStyle>
            <a:lvl1pPr>
              <a:defRPr baseline="0"/>
            </a:lvl1pPr>
          </a:lstStyle>
          <a:p>
            <a:r>
              <a:rPr lang="da-DK" dirty="0" smtClean="0"/>
              <a:t>Overskrift i flere linjer</a:t>
            </a:r>
            <a:endParaRPr lang="da-DK" dirty="0"/>
          </a:p>
        </p:txBody>
      </p:sp>
      <p:pic>
        <p:nvPicPr>
          <p:cNvPr id="29"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9252520"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utoShape 4"/>
          <p:cNvSpPr>
            <a:spLocks/>
          </p:cNvSpPr>
          <p:nvPr userDrawn="1"/>
        </p:nvSpPr>
        <p:spPr bwMode="gray">
          <a:xfrm>
            <a:off x="-2196752" y="584200"/>
            <a:ext cx="2117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18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grpSp>
        <p:nvGrpSpPr>
          <p:cNvPr id="31" name="Gruppe 30"/>
          <p:cNvGrpSpPr/>
          <p:nvPr userDrawn="1"/>
        </p:nvGrpSpPr>
        <p:grpSpPr>
          <a:xfrm>
            <a:off x="-2261220" y="3657183"/>
            <a:ext cx="2148167" cy="3180414"/>
            <a:chOff x="-2261220" y="2628888"/>
            <a:chExt cx="2148167" cy="3180414"/>
          </a:xfrm>
        </p:grpSpPr>
        <p:pic>
          <p:nvPicPr>
            <p:cNvPr id="3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3"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4" name="Gruppe 33"/>
            <p:cNvGrpSpPr/>
            <p:nvPr userDrawn="1"/>
          </p:nvGrpSpPr>
          <p:grpSpPr>
            <a:xfrm>
              <a:off x="-1426464" y="4317211"/>
              <a:ext cx="1313411" cy="1492091"/>
              <a:chOff x="-1426464" y="4279878"/>
              <a:chExt cx="1313411" cy="1492091"/>
            </a:xfrm>
          </p:grpSpPr>
          <p:pic>
            <p:nvPicPr>
              <p:cNvPr id="35"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6" name="Lige forbindelse 35"/>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9" name="Tekstboks 3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40" name="Rektangel 39"/>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0"/>
          <p:cNvCxnSpPr>
            <a:endCxn id="40"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3"/>
          <p:cNvSpPr txBox="1"/>
          <p:nvPr userDrawn="1"/>
        </p:nvSpPr>
        <p:spPr>
          <a:xfrm>
            <a:off x="-2330450" y="2528888"/>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43" name="Text Placeholder 16"/>
          <p:cNvSpPr>
            <a:spLocks noGrp="1"/>
          </p:cNvSpPr>
          <p:nvPr>
            <p:ph type="body" sz="quarter" idx="14"/>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1009181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80A49-9E4D-4041-B8FA-3CA46EBBF1A1}" type="datetime2">
              <a:rPr lang="da-DK" smtClean="0"/>
              <a:t>6. september 2014</a:t>
            </a:fld>
            <a:endParaRPr lang="da-DK" dirty="0"/>
          </a:p>
        </p:txBody>
      </p:sp>
      <p:sp>
        <p:nvSpPr>
          <p:cNvPr id="3" name="Footer Placeholder 2"/>
          <p:cNvSpPr>
            <a:spLocks noGrp="1"/>
          </p:cNvSpPr>
          <p:nvPr>
            <p:ph type="ftr" sz="quarter" idx="11"/>
          </p:nvPr>
        </p:nvSpPr>
        <p:spPr/>
        <p:txBody>
          <a:bodyPr/>
          <a:lstStyle/>
          <a:p>
            <a:r>
              <a:rPr lang="da-DK" dirty="0" smtClean="0"/>
              <a:t>Titel på præsentationen</a:t>
            </a:r>
            <a:endParaRPr lang="da-DK" dirty="0"/>
          </a:p>
        </p:txBody>
      </p:sp>
      <p:sp>
        <p:nvSpPr>
          <p:cNvPr id="4" name="Slide Number Placeholder 3"/>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6" name="Gruppe 5"/>
          <p:cNvGrpSpPr/>
          <p:nvPr userDrawn="1"/>
        </p:nvGrpSpPr>
        <p:grpSpPr>
          <a:xfrm>
            <a:off x="-2261220" y="3657183"/>
            <a:ext cx="2148167" cy="3180414"/>
            <a:chOff x="-2261220" y="2628888"/>
            <a:chExt cx="2148167" cy="3180414"/>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9" name="Gruppe 8"/>
            <p:cNvGrpSpPr/>
            <p:nvPr userDrawn="1"/>
          </p:nvGrpSpPr>
          <p:grpSpPr>
            <a:xfrm>
              <a:off x="-1426464" y="4317211"/>
              <a:ext cx="1313411" cy="1492091"/>
              <a:chOff x="-1426464" y="4279878"/>
              <a:chExt cx="1313411" cy="1492091"/>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1" name="Lige forbindelse 10"/>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ktangel 12"/>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14" name="Tekstboks 13"/>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sp>
        <p:nvSpPr>
          <p:cNvPr id="15" name="Rektangel 14"/>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16" name="Lige forbindelse 15"/>
          <p:cNvCxnSpPr>
            <a:endCxn id="15"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8" name="Text Placeholder 16"/>
          <p:cNvSpPr>
            <a:spLocks noGrp="1"/>
          </p:cNvSpPr>
          <p:nvPr>
            <p:ph type="body" sz="quarter" idx="14"/>
          </p:nvPr>
        </p:nvSpPr>
        <p:spPr>
          <a:xfrm>
            <a:off x="576000" y="5922000"/>
            <a:ext cx="1836000" cy="374400"/>
          </a:xfrm>
          <a:blipFill>
            <a:blip r:embed="rId4"/>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306991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II - stor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4791" y="584200"/>
            <a:ext cx="6001897" cy="3863864"/>
          </a:xfrm>
        </p:spPr>
        <p:txBody>
          <a:bodyPr tIns="90000" anchor="t" anchorCtr="0"/>
          <a:lstStyle>
            <a:lvl1pPr>
              <a:defRPr sz="7200">
                <a:latin typeface="VIA Type Office Light" panose="02000503000000020004" pitchFamily="2" charset="0"/>
              </a:defRPr>
            </a:lvl1pPr>
          </a:lstStyle>
          <a:p>
            <a:r>
              <a:rPr lang="da-DK" dirty="0" smtClean="0"/>
              <a:t>Overskrift</a:t>
            </a:r>
            <a:endParaRPr lang="da-DK" dirty="0"/>
          </a:p>
        </p:txBody>
      </p:sp>
      <p:sp>
        <p:nvSpPr>
          <p:cNvPr id="4" name="Date Placeholder 3"/>
          <p:cNvSpPr>
            <a:spLocks noGrp="1"/>
          </p:cNvSpPr>
          <p:nvPr>
            <p:ph type="dt" sz="half" idx="10"/>
          </p:nvPr>
        </p:nvSpPr>
        <p:spPr/>
        <p:txBody>
          <a:bodyPr/>
          <a:lstStyle/>
          <a:p>
            <a:fld id="{3581141E-2527-4759-A086-BA2462B7CB2E}"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2" name="AutoShape 4"/>
          <p:cNvSpPr>
            <a:spLocks/>
          </p:cNvSpPr>
          <p:nvPr userDrawn="1"/>
        </p:nvSpPr>
        <p:spPr bwMode="gray">
          <a:xfrm>
            <a:off x="-1951038" y="584200"/>
            <a:ext cx="18716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ord i overskrift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3"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grpSp>
        <p:nvGrpSpPr>
          <p:cNvPr id="14" name="Gruppe 37"/>
          <p:cNvGrpSpPr/>
          <p:nvPr userDrawn="1"/>
        </p:nvGrpSpPr>
        <p:grpSpPr>
          <a:xfrm>
            <a:off x="-2261220" y="3657183"/>
            <a:ext cx="2148167" cy="3180414"/>
            <a:chOff x="-2261220" y="2628888"/>
            <a:chExt cx="2148167" cy="3180414"/>
          </a:xfrm>
        </p:grpSpPr>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17" name="Gruppe 40"/>
            <p:cNvGrpSpPr/>
            <p:nvPr userDrawn="1"/>
          </p:nvGrpSpPr>
          <p:grpSpPr>
            <a:xfrm>
              <a:off x="-1426464" y="4317211"/>
              <a:ext cx="1313411" cy="1492091"/>
              <a:chOff x="-1426464" y="4279878"/>
              <a:chExt cx="1313411" cy="1492091"/>
            </a:xfrm>
          </p:grpSpPr>
          <p:pic>
            <p:nvPicPr>
              <p:cNvPr id="1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2"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3" name="Lige forbindelse 47"/>
          <p:cNvCxnSpPr>
            <a:endCxn id="22" idx="0"/>
          </p:cNvCxnSpPr>
          <p:nvPr userDrawn="1"/>
        </p:nvCxnSpPr>
        <p:spPr>
          <a:xfrm>
            <a:off x="-720588" y="4448064"/>
            <a:ext cx="145890" cy="1329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7" name="Straight Connector 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46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III - medium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7A6BC75B-4F11-4478-B54B-732E83F76A76}"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5"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grpSp>
        <p:nvGrpSpPr>
          <p:cNvPr id="8" name="Group 7"/>
          <p:cNvGrpSpPr/>
          <p:nvPr userDrawn="1"/>
        </p:nvGrpSpPr>
        <p:grpSpPr>
          <a:xfrm>
            <a:off x="-2389014" y="3657183"/>
            <a:ext cx="2275961" cy="3180414"/>
            <a:chOff x="-2389014" y="3657183"/>
            <a:chExt cx="2275961" cy="3180414"/>
          </a:xfrm>
        </p:grpSpPr>
        <p:grpSp>
          <p:nvGrpSpPr>
            <p:cNvPr id="16" name="Gruppe 37"/>
            <p:cNvGrpSpPr/>
            <p:nvPr userDrawn="1"/>
          </p:nvGrpSpPr>
          <p:grpSpPr>
            <a:xfrm>
              <a:off x="-2261220" y="3657183"/>
              <a:ext cx="2148167" cy="3180414"/>
              <a:chOff x="-2261220" y="2628888"/>
              <a:chExt cx="2148167" cy="3180414"/>
            </a:xfrm>
          </p:grpSpPr>
          <p:pic>
            <p:nvPicPr>
              <p:cNvPr id="1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19" name="Gruppe 40"/>
              <p:cNvGrpSpPr/>
              <p:nvPr userDrawn="1"/>
            </p:nvGrpSpPr>
            <p:grpSpPr>
              <a:xfrm>
                <a:off x="-1426464" y="4317211"/>
                <a:ext cx="1313411" cy="1492091"/>
                <a:chOff x="-1426464" y="4279878"/>
                <a:chExt cx="1313411" cy="1492091"/>
              </a:xfrm>
            </p:grpSpPr>
            <p:pic>
              <p:nvPicPr>
                <p:cNvPr id="2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1"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4"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5" name="Lige forbindelse 47"/>
            <p:cNvCxnSpPr>
              <a:endCxn id="24"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27"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32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III lys foto baggrund">
    <p:spTree>
      <p:nvGrpSpPr>
        <p:cNvPr id="1" name=""/>
        <p:cNvGrpSpPr/>
        <p:nvPr/>
      </p:nvGrpSpPr>
      <p:grpSpPr>
        <a:xfrm>
          <a:off x="0" y="0"/>
          <a:ext cx="0" cy="0"/>
          <a:chOff x="0" y="0"/>
          <a:chExt cx="0" cy="0"/>
        </a:xfrm>
      </p:grpSpPr>
      <p:sp>
        <p:nvSpPr>
          <p:cNvPr id="15"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Pladsholder til billede 7"/>
          <p:cNvSpPr>
            <a:spLocks noGrp="1"/>
          </p:cNvSpPr>
          <p:nvPr>
            <p:ph type="pic" sz="quarter" idx="15" hasCustomPrompt="1"/>
          </p:nvPr>
        </p:nvSpPr>
        <p:spPr>
          <a:xfrm>
            <a:off x="0" y="0"/>
            <a:ext cx="9144000" cy="6858000"/>
          </a:xfrm>
        </p:spPr>
        <p:txBody>
          <a:bodyPr tIns="864000" anchor="ctr" anchorCtr="0">
            <a:normAutofit/>
          </a:bodyPr>
          <a:lstStyle>
            <a:lvl1pPr marL="0" indent="0" algn="ctr">
              <a:buNone/>
              <a:defRPr sz="1800" spc="0" baseline="0">
                <a:solidFill>
                  <a:schemeClr val="tx1"/>
                </a:solidFill>
                <a:latin typeface="VIA Type Office Light" panose="02000503000000020004" pitchFamily="2" charset="0"/>
              </a:defRPr>
            </a:lvl1pPr>
          </a:lstStyle>
          <a:p>
            <a:r>
              <a:rPr lang="en-GB" noProof="1" smtClean="0"/>
              <a:t>Indsæt billede</a:t>
            </a:r>
            <a:endParaRPr lang="en-GB" noProof="1"/>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AC1DADFD-D157-4D97-A67A-05542057380F}"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4"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319728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ul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18D3DC74-F0C6-4ED3-9B16-1AD7E10464DD}"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135702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8"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F11BD4C3-4D1D-4BD3-B193-05BE4DE7C61A}"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5"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32851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ød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08399BF0-2E14-4569-94E6-9FE32D0DBF13}"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25802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lla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043DC955-86B9-45DC-88DE-D09CC2FD5049}" type="datetime2">
              <a:rPr lang="da-DK" smtClean="0"/>
              <a:t>6. september 2014</a:t>
            </a:fld>
            <a:endParaRPr lang="da-DK" dirty="0"/>
          </a:p>
        </p:txBody>
      </p:sp>
      <p:sp>
        <p:nvSpPr>
          <p:cNvPr id="5" name="Footer Placeholder 4"/>
          <p:cNvSpPr>
            <a:spLocks noGrp="1"/>
          </p:cNvSpPr>
          <p:nvPr>
            <p:ph type="ftr" sz="quarter" idx="11"/>
          </p:nvPr>
        </p:nvSpPr>
        <p:spPr/>
        <p:txBody>
          <a:bodyPr/>
          <a:lstStyle/>
          <a:p>
            <a:r>
              <a:rPr lang="da-DK" dirty="0" smtClean="0"/>
              <a:t>Titel på præsentationen</a:t>
            </a:r>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smtClean="0"/>
              <a:t>Klik for at redigere i master</a:t>
            </a:r>
          </a:p>
        </p:txBody>
      </p:sp>
    </p:spTree>
    <p:extLst>
      <p:ext uri="{BB962C8B-B14F-4D97-AF65-F5344CB8AC3E}">
        <p14:creationId xmlns:p14="http://schemas.microsoft.com/office/powerpoint/2010/main" val="258026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732240" y="5920436"/>
            <a:ext cx="1836204" cy="374400"/>
          </a:xfrm>
          <a:prstGeom prst="rect">
            <a:avLst/>
          </a:prstGeom>
          <a:blipFill>
            <a:blip r:embed="rId25"/>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fld id="{77A60AE2-C045-43FC-8FA0-F88D1E0E8D25}" type="datetime2">
              <a:rPr lang="da-DK" smtClean="0"/>
              <a:pPr/>
              <a:t>6. september 2014</a:t>
            </a:fld>
            <a:endParaRPr lang="da-DK" dirty="0"/>
          </a:p>
        </p:txBody>
      </p:sp>
      <p:sp>
        <p:nvSpPr>
          <p:cNvPr id="6" name="Slide Number Placeholder 5"/>
          <p:cNvSpPr>
            <a:spLocks noGrp="1"/>
          </p:cNvSpPr>
          <p:nvPr>
            <p:ph type="sldNum" sz="quarter" idx="4"/>
          </p:nvPr>
        </p:nvSpPr>
        <p:spPr>
          <a:xfrm>
            <a:off x="6732241" y="5925421"/>
            <a:ext cx="1836204" cy="374400"/>
          </a:xfrm>
          <a:prstGeom prst="rect">
            <a:avLst/>
          </a:prstGeom>
        </p:spPr>
        <p:txBody>
          <a:bodyPr vert="horz" lIns="0" tIns="0" rIns="0" bIns="0" rtlCol="0" anchor="b" anchorCtr="0"/>
          <a:lstStyle>
            <a:lvl1pPr algn="l">
              <a:defRPr sz="800">
                <a:solidFill>
                  <a:schemeClr val="tx1"/>
                </a:solidFill>
                <a:latin typeface="VIA Type Office Light" panose="02000503000000020004" pitchFamily="2" charset="0"/>
              </a:defRPr>
            </a:lvl1pPr>
          </a:lstStyle>
          <a:p>
            <a:fld id="{5BA07366-CB75-4AA8-9E5B-928B849F427C}" type="slidenum">
              <a:rPr lang="da-DK" smtClean="0"/>
              <a:pPr/>
              <a:t>‹nr.›</a:t>
            </a:fld>
            <a:endParaRPr lang="da-DK" dirty="0"/>
          </a:p>
        </p:txBody>
      </p:sp>
      <p:sp>
        <p:nvSpPr>
          <p:cNvPr id="2" name="Title Placeholder 1"/>
          <p:cNvSpPr>
            <a:spLocks noGrp="1"/>
          </p:cNvSpPr>
          <p:nvPr>
            <p:ph type="title"/>
          </p:nvPr>
        </p:nvSpPr>
        <p:spPr>
          <a:xfrm>
            <a:off x="523006" y="584199"/>
            <a:ext cx="8044732" cy="1194905"/>
          </a:xfrm>
          <a:prstGeom prst="rect">
            <a:avLst/>
          </a:prstGeom>
        </p:spPr>
        <p:txBody>
          <a:bodyPr vert="horz" lIns="0" tIns="108000" rIns="0" bIns="0" rtlCol="0" anchor="t" anchorCtr="0">
            <a:noAutofit/>
          </a:bodyPr>
          <a:lstStyle/>
          <a:p>
            <a:r>
              <a:rPr lang="da-DK" smtClean="0"/>
              <a:t>Klik for at redigere i master</a:t>
            </a:r>
            <a:endParaRPr lang="da-DK" dirty="0"/>
          </a:p>
        </p:txBody>
      </p:sp>
      <p:sp>
        <p:nvSpPr>
          <p:cNvPr id="3" name="Text Placeholder 2"/>
          <p:cNvSpPr>
            <a:spLocks noGrp="1"/>
          </p:cNvSpPr>
          <p:nvPr>
            <p:ph type="body" idx="1"/>
          </p:nvPr>
        </p:nvSpPr>
        <p:spPr>
          <a:xfrm>
            <a:off x="575556" y="1914396"/>
            <a:ext cx="7992888" cy="3924437"/>
          </a:xfrm>
          <a:prstGeom prst="rect">
            <a:avLst/>
          </a:prstGeom>
        </p:spPr>
        <p:txBody>
          <a:bodyPr vert="horz" lIns="0" tIns="0" rIns="0" bIns="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Footer Placeholder 4"/>
          <p:cNvSpPr>
            <a:spLocks noGrp="1"/>
          </p:cNvSpPr>
          <p:nvPr>
            <p:ph type="ftr" sz="quarter" idx="3"/>
          </p:nvPr>
        </p:nvSpPr>
        <p:spPr>
          <a:xfrm>
            <a:off x="2627313" y="5920436"/>
            <a:ext cx="1836737" cy="374001"/>
          </a:xfrm>
          <a:prstGeom prst="rect">
            <a:avLst/>
          </a:prstGeom>
          <a:blipFill>
            <a:blip r:embed="rId25"/>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r>
              <a:rPr lang="da-DK" dirty="0" smtClean="0"/>
              <a:t>Titel på præsentationen</a:t>
            </a:r>
            <a:endParaRPr lang="da-DK" dirty="0"/>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2" r:id="rId3"/>
    <p:sldLayoutId id="2147483661"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63" r:id="rId13"/>
    <p:sldLayoutId id="2147483664" r:id="rId14"/>
    <p:sldLayoutId id="2147483666" r:id="rId15"/>
    <p:sldLayoutId id="2147483650" r:id="rId16"/>
    <p:sldLayoutId id="2147483674" r:id="rId17"/>
    <p:sldLayoutId id="2147483679" r:id="rId18"/>
    <p:sldLayoutId id="2147483682" r:id="rId19"/>
    <p:sldLayoutId id="2147483676" r:id="rId20"/>
    <p:sldLayoutId id="2147483677" r:id="rId21"/>
    <p:sldLayoutId id="2147483678" r:id="rId22"/>
    <p:sldLayoutId id="2147483655" r:id="rId23"/>
  </p:sldLayoutIdLst>
  <p:hf hdr="0"/>
  <p:txStyles>
    <p:titleStyle>
      <a:lvl1pPr algn="l" defTabSz="914400" rtl="0" eaLnBrk="1" latinLnBrk="0" hangingPunct="1">
        <a:lnSpc>
          <a:spcPct val="73000"/>
        </a:lnSpc>
        <a:spcBef>
          <a:spcPct val="0"/>
        </a:spcBef>
        <a:buNone/>
        <a:defRPr sz="4800" kern="1200" spc="-250" baseline="0">
          <a:solidFill>
            <a:schemeClr val="tx1"/>
          </a:solidFill>
          <a:latin typeface="VIA Type Office Light" panose="02000503000000020004" pitchFamily="2" charset="0"/>
          <a:ea typeface="+mj-ea"/>
          <a:cs typeface="+mj-cs"/>
        </a:defRPr>
      </a:lvl1pPr>
    </p:titleStyle>
    <p:bodyStyle>
      <a:lvl1pPr marL="450000" indent="-450000" algn="l" defTabSz="914400" rtl="0" eaLnBrk="1" latinLnBrk="0" hangingPunct="1">
        <a:lnSpc>
          <a:spcPct val="80000"/>
        </a:lnSpc>
        <a:spcBef>
          <a:spcPct val="20000"/>
        </a:spcBef>
        <a:buFont typeface="VIA Type Office" panose="02000503000000020004" pitchFamily="2" charset="0"/>
        <a:buChar char="–"/>
        <a:defRPr sz="2500" kern="1200" spc="-100" baseline="0">
          <a:solidFill>
            <a:schemeClr val="tx1"/>
          </a:solidFill>
          <a:latin typeface="+mn-lt"/>
          <a:ea typeface="+mn-ea"/>
          <a:cs typeface="+mn-cs"/>
        </a:defRPr>
      </a:lvl1pPr>
      <a:lvl2pPr marL="918000" indent="-450000" algn="l" defTabSz="914400" rtl="0" eaLnBrk="1" latinLnBrk="0" hangingPunct="1">
        <a:spcBef>
          <a:spcPts val="600"/>
        </a:spcBef>
        <a:buFont typeface="VIA Type Office" panose="02000503000000020004" pitchFamily="2" charset="0"/>
        <a:buChar char="–"/>
        <a:defRPr sz="1800" kern="1200" spc="-90" baseline="0">
          <a:solidFill>
            <a:schemeClr val="tx1"/>
          </a:solidFill>
          <a:latin typeface="+mn-lt"/>
          <a:ea typeface="+mn-ea"/>
          <a:cs typeface="+mn-cs"/>
        </a:defRPr>
      </a:lvl2pPr>
      <a:lvl3pPr marL="1378800" indent="-450000" algn="l" defTabSz="914400" rtl="0" eaLnBrk="1" latinLnBrk="0" hangingPunct="1">
        <a:lnSpc>
          <a:spcPct val="89000"/>
        </a:lnSpc>
        <a:spcBef>
          <a:spcPts val="600"/>
        </a:spcBef>
        <a:buFont typeface="VIA Type Office" panose="02000503000000020004" pitchFamily="2" charset="0"/>
        <a:buChar char="–"/>
        <a:defRPr sz="1400" kern="1200" spc="-50" baseline="0">
          <a:solidFill>
            <a:schemeClr val="tx1"/>
          </a:solidFill>
          <a:latin typeface="+mn-lt"/>
          <a:ea typeface="+mn-ea"/>
          <a:cs typeface="+mn-cs"/>
        </a:defRPr>
      </a:lvl3pPr>
      <a:lvl4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4pPr>
      <a:lvl5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viauc.dk/laerer/uddannelsen/Sider/studieaktivitetsmodel.aspx"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U:\VIA University College\Jobs\4665_Skabelonprojekt med vaerktoejer ifm_ ny visuel identitet\Received\Work\Boomeranger.emf"/>
          <p:cNvPicPr>
            <a:picLocks noGrp="1" noChangeAspect="1" noChangeArrowheads="1"/>
          </p:cNvPicPr>
          <p:nvPr>
            <p:ph type="pic" sz="quarter" idx="15"/>
          </p:nvPr>
        </p:nvPicPr>
        <p:blipFill>
          <a:blip r:embed="rId3" cstate="print">
            <a:extLst>
              <a:ext uri="{28A0092B-C50C-407E-A947-70E740481C1C}">
                <a14:useLocalDpi xmlns:a14="http://schemas.microsoft.com/office/drawing/2010/main" val="0"/>
              </a:ext>
            </a:extLst>
          </a:blip>
          <a:srcRect t="85" b="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ctrTitle"/>
          </p:nvPr>
        </p:nvSpPr>
        <p:spPr>
          <a:xfrm>
            <a:off x="1475656" y="2636912"/>
            <a:ext cx="5969457" cy="1872208"/>
          </a:xfrm>
        </p:spPr>
        <p:txBody>
          <a:bodyPr/>
          <a:lstStyle/>
          <a:p>
            <a:r>
              <a:rPr lang="da-DK" sz="3600" dirty="0"/>
              <a:t/>
            </a:r>
            <a:br>
              <a:rPr lang="da-DK" sz="3600" dirty="0"/>
            </a:br>
            <a:r>
              <a:rPr lang="da-DK" sz="3600" dirty="0"/>
              <a:t/>
            </a:r>
            <a:br>
              <a:rPr lang="da-DK" sz="3600" dirty="0"/>
            </a:br>
            <a:r>
              <a:rPr lang="da-DK" sz="3600" dirty="0" smtClean="0"/>
              <a:t/>
            </a:r>
            <a:br>
              <a:rPr lang="da-DK" sz="3600" dirty="0" smtClean="0"/>
            </a:br>
            <a:r>
              <a:rPr lang="da-DK" sz="3600" dirty="0"/>
              <a:t/>
            </a:r>
            <a:br>
              <a:rPr lang="da-DK" sz="3600" dirty="0"/>
            </a:br>
            <a:r>
              <a:rPr lang="da-DK" sz="3600" dirty="0" smtClean="0"/>
              <a:t/>
            </a:r>
            <a:br>
              <a:rPr lang="da-DK" sz="3600" dirty="0" smtClean="0"/>
            </a:br>
            <a:r>
              <a:rPr lang="da-DK" sz="3600" dirty="0"/>
              <a:t/>
            </a:r>
            <a:br>
              <a:rPr lang="da-DK" sz="3600" dirty="0"/>
            </a:br>
            <a:r>
              <a:rPr lang="da-DK" sz="3600" dirty="0" smtClean="0"/>
              <a:t/>
            </a:r>
            <a:br>
              <a:rPr lang="da-DK" sz="3600" dirty="0" smtClean="0"/>
            </a:br>
            <a:r>
              <a:rPr lang="da-DK" sz="3600" dirty="0" smtClean="0"/>
              <a:t/>
            </a:r>
            <a:br>
              <a:rPr lang="da-DK" sz="3600" dirty="0" smtClean="0"/>
            </a:br>
            <a:r>
              <a:rPr lang="da-DK" sz="3600" dirty="0"/>
              <a:t/>
            </a:r>
            <a:br>
              <a:rPr lang="da-DK" sz="3600" dirty="0"/>
            </a:br>
            <a:r>
              <a:rPr lang="da-DK" sz="3600" dirty="0" smtClean="0"/>
              <a:t/>
            </a:r>
            <a:br>
              <a:rPr lang="da-DK" sz="3600" dirty="0" smtClean="0"/>
            </a:br>
            <a:r>
              <a:rPr lang="da-DK" sz="3600" dirty="0"/>
              <a:t/>
            </a:r>
            <a:br>
              <a:rPr lang="da-DK" sz="3600" dirty="0"/>
            </a:br>
            <a:r>
              <a:rPr lang="da-DK" sz="3600" dirty="0" smtClean="0"/>
              <a:t/>
            </a:r>
            <a:br>
              <a:rPr lang="da-DK" sz="3600" dirty="0" smtClean="0"/>
            </a:br>
            <a:r>
              <a:rPr lang="da-DK" sz="3600" dirty="0" smtClean="0"/>
              <a:t>Studieaktivitetsmodellen</a:t>
            </a:r>
            <a:r>
              <a:rPr lang="da-DK" sz="3600" dirty="0"/>
              <a:t/>
            </a:r>
            <a:br>
              <a:rPr lang="da-DK" sz="3600" dirty="0"/>
            </a:br>
            <a:r>
              <a:rPr lang="da-DK" sz="3600" dirty="0" smtClean="0"/>
              <a:t> </a:t>
            </a:r>
            <a:br>
              <a:rPr lang="da-DK" sz="3600" dirty="0" smtClean="0"/>
            </a:br>
            <a:r>
              <a:rPr lang="da-DK" sz="2800" dirty="0" smtClean="0"/>
              <a:t>- </a:t>
            </a:r>
            <a:r>
              <a:rPr lang="da-DK" sz="2000" b="1" dirty="0" smtClean="0"/>
              <a:t>præsentation  af  modellen, </a:t>
            </a:r>
            <a:br>
              <a:rPr lang="da-DK" sz="2000" b="1" dirty="0" smtClean="0"/>
            </a:br>
            <a:r>
              <a:rPr lang="da-DK" sz="2000" b="1" dirty="0" smtClean="0"/>
              <a:t/>
            </a:r>
            <a:br>
              <a:rPr lang="da-DK" sz="2000" b="1" dirty="0" smtClean="0"/>
            </a:br>
            <a:r>
              <a:rPr lang="da-DK" sz="2000" b="1" dirty="0" smtClean="0"/>
              <a:t>- formål,  baggrund  og  begrundelser </a:t>
            </a:r>
            <a:br>
              <a:rPr lang="da-DK" sz="2000" b="1" dirty="0" smtClean="0"/>
            </a:br>
            <a:r>
              <a:rPr lang="da-DK" sz="2000" b="1" dirty="0" smtClean="0"/>
              <a:t/>
            </a:r>
            <a:br>
              <a:rPr lang="da-DK" sz="2000" b="1" dirty="0" smtClean="0"/>
            </a:br>
            <a:r>
              <a:rPr lang="da-DK" sz="2000" b="1" dirty="0" smtClean="0"/>
              <a:t>- erfaringer  og  anbefalinger</a:t>
            </a:r>
            <a:br>
              <a:rPr lang="da-DK" sz="2000" b="1" dirty="0" smtClean="0"/>
            </a:br>
            <a:endParaRPr lang="da-DK" sz="2000" b="1" dirty="0"/>
          </a:p>
        </p:txBody>
      </p:sp>
      <p:sp>
        <p:nvSpPr>
          <p:cNvPr id="9" name="Undertitel 8"/>
          <p:cNvSpPr>
            <a:spLocks noGrp="1"/>
          </p:cNvSpPr>
          <p:nvPr>
            <p:ph type="subTitle" idx="1"/>
          </p:nvPr>
        </p:nvSpPr>
        <p:spPr/>
        <p:txBody>
          <a:bodyPr>
            <a:normAutofit/>
          </a:bodyPr>
          <a:lstStyle/>
          <a:p>
            <a:endParaRPr lang="da-DK" dirty="0" smtClean="0"/>
          </a:p>
          <a:p>
            <a:r>
              <a:rPr lang="da-DK" dirty="0"/>
              <a:t>	</a:t>
            </a:r>
            <a:r>
              <a:rPr lang="da-DK" dirty="0" smtClean="0"/>
              <a:t>			</a:t>
            </a:r>
            <a:endParaRPr lang="da-DK" dirty="0"/>
          </a:p>
        </p:txBody>
      </p:sp>
      <p:sp>
        <p:nvSpPr>
          <p:cNvPr id="5" name="Pladsholder til dato 4"/>
          <p:cNvSpPr>
            <a:spLocks noGrp="1"/>
          </p:cNvSpPr>
          <p:nvPr>
            <p:ph type="dt" sz="half" idx="10"/>
          </p:nvPr>
        </p:nvSpPr>
        <p:spPr/>
        <p:txBody>
          <a:bodyPr/>
          <a:lstStyle/>
          <a:p>
            <a:fld id="{448DC8E1-4F33-4B4A-8C5B-BF4E197E6267}" type="datetime2">
              <a:rPr lang="da-DK" smtClean="0"/>
              <a:pPr/>
              <a:t>6. september 2014</a:t>
            </a:fld>
            <a:endParaRPr lang="da-DK" dirty="0"/>
          </a:p>
        </p:txBody>
      </p:sp>
      <p:sp>
        <p:nvSpPr>
          <p:cNvPr id="4" name="Footer Placeholder 3"/>
          <p:cNvSpPr>
            <a:spLocks noGrp="1"/>
          </p:cNvSpPr>
          <p:nvPr>
            <p:ph type="ftr" sz="quarter" idx="11"/>
          </p:nvPr>
        </p:nvSpPr>
        <p:spPr>
          <a:xfrm>
            <a:off x="2627313" y="5920436"/>
            <a:ext cx="2016695" cy="374001"/>
          </a:xfrm>
        </p:spPr>
        <p:txBody>
          <a:bodyPr/>
          <a:lstStyle/>
          <a:p>
            <a:r>
              <a:rPr lang="da-DK" dirty="0" smtClean="0"/>
              <a:t>Studieaktivitetsmodellen</a:t>
            </a:r>
            <a:endParaRPr lang="da-DK" dirty="0"/>
          </a:p>
        </p:txBody>
      </p:sp>
      <p:sp>
        <p:nvSpPr>
          <p:cNvPr id="2" name="Pladsholder til diasnummer 1"/>
          <p:cNvSpPr>
            <a:spLocks noGrp="1"/>
          </p:cNvSpPr>
          <p:nvPr>
            <p:ph type="sldNum" sz="quarter" idx="12"/>
          </p:nvPr>
        </p:nvSpPr>
        <p:spPr/>
        <p:txBody>
          <a:bodyPr/>
          <a:lstStyle/>
          <a:p>
            <a:fld id="{5BA07366-CB75-4AA8-9E5B-928B849F427C}" type="slidenum">
              <a:rPr lang="da-DK" smtClean="0"/>
              <a:pPr/>
              <a:t>1</a:t>
            </a:fld>
            <a:endParaRPr lang="da-DK" dirty="0"/>
          </a:p>
        </p:txBody>
      </p:sp>
      <p:sp>
        <p:nvSpPr>
          <p:cNvPr id="10" name="Pladsholder til tekst 9"/>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2613911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Information </a:t>
            </a:r>
            <a:r>
              <a:rPr lang="da-DK" sz="2400" b="1" dirty="0"/>
              <a:t>om </a:t>
            </a:r>
            <a:r>
              <a:rPr lang="da-DK" sz="2400" b="1" dirty="0" smtClean="0"/>
              <a:t>studieaktivitetsmodellen - anbefalinger</a:t>
            </a:r>
            <a:r>
              <a:rPr lang="da-DK" sz="2400" b="1" dirty="0"/>
              <a:t/>
            </a:r>
            <a:br>
              <a:rPr lang="da-DK" sz="2400" b="1" dirty="0"/>
            </a:br>
            <a:endParaRPr lang="da-DK" sz="2400" b="1" dirty="0"/>
          </a:p>
        </p:txBody>
      </p:sp>
      <p:sp>
        <p:nvSpPr>
          <p:cNvPr id="3" name="Pladsholder til indhold 2"/>
          <p:cNvSpPr>
            <a:spLocks noGrp="1"/>
          </p:cNvSpPr>
          <p:nvPr>
            <p:ph idx="1"/>
          </p:nvPr>
        </p:nvSpPr>
        <p:spPr>
          <a:xfrm>
            <a:off x="575556" y="1412776"/>
            <a:ext cx="7992888" cy="4608511"/>
          </a:xfrm>
        </p:spPr>
        <p:txBody>
          <a:bodyPr>
            <a:normAutofit/>
          </a:bodyPr>
          <a:lstStyle/>
          <a:p>
            <a:r>
              <a:rPr lang="da-DK" sz="2000" dirty="0" smtClean="0"/>
              <a:t>	</a:t>
            </a:r>
            <a:r>
              <a:rPr lang="da-DK" sz="1800" dirty="0" smtClean="0"/>
              <a:t>At ledelsen og underviserne tager studieaktivitetsmodellen op til </a:t>
            </a:r>
            <a:r>
              <a:rPr lang="da-DK" sz="1800" b="1" dirty="0" smtClean="0"/>
              <a:t>intern 	drøftelse</a:t>
            </a:r>
            <a:r>
              <a:rPr lang="da-DK" sz="1800" dirty="0" smtClean="0"/>
              <a:t> </a:t>
            </a:r>
            <a:r>
              <a:rPr lang="da-DK" sz="1800" dirty="0" err="1" smtClean="0"/>
              <a:t>mhp</a:t>
            </a:r>
            <a:r>
              <a:rPr lang="da-DK" sz="1800" dirty="0" smtClean="0"/>
              <a:t>. udvikling, videndeling om anvendelsen og koordinering på 	tværs af moduler.</a:t>
            </a:r>
          </a:p>
          <a:p>
            <a:pPr marL="342900" indent="-342900">
              <a:buFontTx/>
              <a:buChar char="-"/>
            </a:pPr>
            <a:endParaRPr lang="da-DK" sz="1800" dirty="0"/>
          </a:p>
          <a:p>
            <a:r>
              <a:rPr lang="da-DK" sz="1800" dirty="0" smtClean="0"/>
              <a:t>	At ledelsen og/eller underviserteam sikrer en </a:t>
            </a:r>
            <a:r>
              <a:rPr lang="da-DK" sz="1800" b="1" dirty="0" smtClean="0"/>
              <a:t>grundig og koordineret 	information og dialog</a:t>
            </a:r>
            <a:r>
              <a:rPr lang="da-DK" sz="1800" dirty="0" smtClean="0"/>
              <a:t> med de studerende om studieaktivitetsmodellen 	(formål, begrundelser, anvendelse)</a:t>
            </a:r>
          </a:p>
          <a:p>
            <a:pPr marL="342900" indent="-342900">
              <a:buFontTx/>
              <a:buChar char="-"/>
            </a:pPr>
            <a:endParaRPr lang="da-DK" sz="1800" dirty="0"/>
          </a:p>
          <a:p>
            <a:r>
              <a:rPr lang="da-DK" sz="1800" dirty="0" smtClean="0"/>
              <a:t>   	At de studerende får et </a:t>
            </a:r>
            <a:r>
              <a:rPr lang="da-DK" sz="1800" b="1" dirty="0" smtClean="0"/>
              <a:t>studieintroducerende forløb</a:t>
            </a:r>
            <a:r>
              <a:rPr lang="da-DK" sz="1800" dirty="0" smtClean="0"/>
              <a:t> </a:t>
            </a:r>
            <a:r>
              <a:rPr lang="da-DK" sz="1800" b="1" dirty="0" smtClean="0"/>
              <a:t>til det at blive</a:t>
            </a:r>
          </a:p>
          <a:p>
            <a:r>
              <a:rPr lang="da-DK" sz="1800" b="1" dirty="0"/>
              <a:t> </a:t>
            </a:r>
            <a:r>
              <a:rPr lang="da-DK" sz="1800" b="1" dirty="0" smtClean="0"/>
              <a:t>     	studerende</a:t>
            </a:r>
            <a:r>
              <a:rPr lang="da-DK" sz="1800" dirty="0" smtClean="0"/>
              <a:t>, herunder forventninger til studerende og evt. miniprojekt, hvor de 	prøver at arbejde inden for alle fire kategorier.</a:t>
            </a:r>
          </a:p>
          <a:p>
            <a:r>
              <a:rPr lang="da-DK" sz="2800" dirty="0" smtClean="0"/>
              <a:t> </a:t>
            </a:r>
            <a:r>
              <a:rPr lang="da-DK" sz="1800" dirty="0" smtClean="0"/>
              <a:t>    	At der laves </a:t>
            </a:r>
            <a:r>
              <a:rPr lang="da-DK" sz="1800" b="1" dirty="0" smtClean="0"/>
              <a:t>plakater</a:t>
            </a:r>
            <a:r>
              <a:rPr lang="da-DK" sz="1800" dirty="0" smtClean="0"/>
              <a:t> med studieaktivitetsmodellen som redskab til dialog og 	gensidig 	forventningsafstemning.</a:t>
            </a:r>
          </a:p>
          <a:p>
            <a:endParaRPr lang="da-DK" sz="1800" dirty="0"/>
          </a:p>
          <a:p>
            <a:r>
              <a:rPr lang="da-DK" sz="1800" dirty="0" smtClean="0"/>
              <a:t>  	At studieaktivitetsmodellen bliver nem at finde på </a:t>
            </a:r>
            <a:r>
              <a:rPr lang="da-DK" sz="1800" b="1" dirty="0" smtClean="0"/>
              <a:t>Studienet og hjemmesider</a:t>
            </a:r>
          </a:p>
          <a:p>
            <a:r>
              <a:rPr lang="da-DK" sz="1800" dirty="0" smtClean="0">
                <a:hlinkClick r:id="rId2"/>
              </a:rPr>
              <a:t>         	http</a:t>
            </a:r>
            <a:r>
              <a:rPr lang="da-DK" sz="1800" dirty="0">
                <a:hlinkClick r:id="rId2"/>
              </a:rPr>
              <a:t>://www.viauc.dk/laerer/uddannelsen/Sider/studieaktivitetsmodel.aspx</a:t>
            </a:r>
            <a:endParaRPr lang="da-DK" sz="1800" dirty="0"/>
          </a:p>
          <a:p>
            <a:endParaRPr lang="da-DK" sz="2000" b="1" dirty="0" smtClean="0"/>
          </a:p>
          <a:p>
            <a:endParaRPr lang="da-DK" sz="2000" b="1" dirty="0"/>
          </a:p>
          <a:p>
            <a:endParaRPr lang="da-DK" sz="2000" b="1" dirty="0"/>
          </a:p>
        </p:txBody>
      </p:sp>
    </p:spTree>
    <p:extLst>
      <p:ext uri="{BB962C8B-B14F-4D97-AF65-F5344CB8AC3E}">
        <p14:creationId xmlns:p14="http://schemas.microsoft.com/office/powerpoint/2010/main" val="1025383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006" y="656207"/>
            <a:ext cx="8044732" cy="684561"/>
          </a:xfrm>
        </p:spPr>
        <p:txBody>
          <a:bodyPr/>
          <a:lstStyle/>
          <a:p>
            <a:r>
              <a:rPr lang="da-DK" sz="2800" b="1" dirty="0" smtClean="0"/>
              <a:t>Forventninger  til  studerende…. . ?</a:t>
            </a:r>
            <a:endParaRPr lang="da-DK" sz="2800" b="1" dirty="0"/>
          </a:p>
        </p:txBody>
      </p:sp>
      <p:sp>
        <p:nvSpPr>
          <p:cNvPr id="6" name="Pladsholder til tekst 5"/>
          <p:cNvSpPr>
            <a:spLocks noGrp="1"/>
          </p:cNvSpPr>
          <p:nvPr>
            <p:ph type="body" sz="quarter" idx="13"/>
          </p:nvPr>
        </p:nvSpPr>
        <p:spPr>
          <a:xfrm>
            <a:off x="576263" y="1340768"/>
            <a:ext cx="7991474" cy="4501233"/>
          </a:xfrm>
        </p:spPr>
        <p:txBody>
          <a:bodyPr>
            <a:normAutofit fontScale="92500" lnSpcReduction="20000"/>
          </a:bodyPr>
          <a:lstStyle/>
          <a:p>
            <a:endParaRPr lang="da-DK" sz="1800" dirty="0" smtClean="0"/>
          </a:p>
          <a:p>
            <a:r>
              <a:rPr lang="da-DK" sz="1800" dirty="0" smtClean="0"/>
              <a:t>Ansvar for at tilegne sig faglig viden, færdigheder og kompetencer</a:t>
            </a:r>
          </a:p>
          <a:p>
            <a:r>
              <a:rPr lang="da-DK" sz="1800" dirty="0" smtClean="0"/>
              <a:t>Studerer teori og praksis og brobygningen herimellem</a:t>
            </a:r>
          </a:p>
          <a:p>
            <a:r>
              <a:rPr lang="da-DK" sz="1800" dirty="0" smtClean="0"/>
              <a:t>Er informationssøgende og sætter sig ind i studieordning, relevante dokumenter, afleveringsfrister, prøver, eksamen, mv.</a:t>
            </a:r>
          </a:p>
          <a:p>
            <a:r>
              <a:rPr lang="da-DK" sz="1800" dirty="0" smtClean="0"/>
              <a:t>Deltager aktivt i alle undervisnings- og studieaktiviteter samt  arbejder selvstændigt og ansvarligt alene og i studiegrupper.</a:t>
            </a:r>
          </a:p>
          <a:p>
            <a:r>
              <a:rPr lang="da-DK" sz="1800" dirty="0" smtClean="0"/>
              <a:t>Udviser engagement og initiativ i studiet og deltager aktivt i inkluderende lærings- og studiemiljøer i uddannelsen</a:t>
            </a:r>
          </a:p>
          <a:p>
            <a:r>
              <a:rPr lang="da-DK" sz="1800" dirty="0" smtClean="0"/>
              <a:t>Arbejder med sine egne læreprocesser og sine samarbejds- og kommunikationskompetencer i de forskellige relationer, man indgår i undervejs i studiet </a:t>
            </a:r>
            <a:r>
              <a:rPr lang="da-DK" sz="1800" dirty="0" err="1" smtClean="0"/>
              <a:t>mhp</a:t>
            </a:r>
            <a:r>
              <a:rPr lang="da-DK" sz="1800" dirty="0" smtClean="0"/>
              <a:t> udvikling af professionskompetencer</a:t>
            </a:r>
          </a:p>
          <a:p>
            <a:r>
              <a:rPr lang="da-DK" sz="1800" dirty="0" smtClean="0"/>
              <a:t>Anvender uddannelsens teknologier (tjekker mails, informationer på websteder, deltager i it-baseret kommunikation, samarbejde og videndeling)</a:t>
            </a:r>
          </a:p>
          <a:p>
            <a:r>
              <a:rPr lang="da-DK" sz="1800" dirty="0" smtClean="0"/>
              <a:t>Søger assistance, når man har brug for hjælp (fx på biblioteket </a:t>
            </a:r>
            <a:r>
              <a:rPr lang="da-DK" sz="1800" dirty="0" err="1" smtClean="0"/>
              <a:t>ifm</a:t>
            </a:r>
            <a:r>
              <a:rPr lang="da-DK" sz="1800" dirty="0" smtClean="0"/>
              <a:t> litteratursøgning, faglig vejledning, studie- og karrierevejledning, mv)</a:t>
            </a:r>
          </a:p>
          <a:p>
            <a:endParaRPr lang="da-DK" sz="2000" dirty="0" smtClean="0"/>
          </a:p>
          <a:p>
            <a:pPr marL="0" indent="0">
              <a:buNone/>
            </a:pPr>
            <a:r>
              <a:rPr lang="da-DK" sz="2000" dirty="0" smtClean="0"/>
              <a:t>         </a:t>
            </a:r>
          </a:p>
          <a:p>
            <a:pPr marL="0" indent="0">
              <a:buNone/>
            </a:pPr>
            <a:r>
              <a:rPr lang="da-DK" sz="2000" dirty="0" smtClean="0"/>
              <a:t>Hvilke forventninger har du/ I til de studerende som studerende….  ?</a:t>
            </a:r>
          </a:p>
          <a:p>
            <a:pPr marL="0" indent="0">
              <a:buNone/>
            </a:pPr>
            <a:r>
              <a:rPr lang="da-DK" sz="2000" dirty="0" smtClean="0"/>
              <a:t>Hvilke forventninger har studerende til det at være studerende…  ? </a:t>
            </a:r>
          </a:p>
          <a:p>
            <a:pPr marL="0" indent="0">
              <a:buNone/>
            </a:pPr>
            <a:r>
              <a:rPr lang="da-DK" sz="2000" dirty="0" smtClean="0"/>
              <a:t>	</a:t>
            </a:r>
            <a:endParaRPr lang="da-DK" sz="2000" dirty="0"/>
          </a:p>
        </p:txBody>
      </p:sp>
    </p:spTree>
    <p:extLst>
      <p:ext uri="{BB962C8B-B14F-4D97-AF65-F5344CB8AC3E}">
        <p14:creationId xmlns:p14="http://schemas.microsoft.com/office/powerpoint/2010/main" val="112777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Kendskab til modellen – dialog mellem undervisere og studerende</a:t>
            </a:r>
            <a:endParaRPr lang="da-DK" sz="2400" b="1" dirty="0"/>
          </a:p>
        </p:txBody>
      </p:sp>
      <p:sp>
        <p:nvSpPr>
          <p:cNvPr id="3" name="Pladsholder til indhold 2"/>
          <p:cNvSpPr>
            <a:spLocks noGrp="1"/>
          </p:cNvSpPr>
          <p:nvPr>
            <p:ph idx="1"/>
          </p:nvPr>
        </p:nvSpPr>
        <p:spPr>
          <a:xfrm>
            <a:off x="575556" y="1484784"/>
            <a:ext cx="7992888" cy="4642081"/>
          </a:xfrm>
        </p:spPr>
        <p:txBody>
          <a:bodyPr>
            <a:normAutofit/>
          </a:bodyPr>
          <a:lstStyle/>
          <a:p>
            <a:r>
              <a:rPr lang="da-DK" sz="1800" dirty="0" smtClean="0"/>
              <a:t>	</a:t>
            </a:r>
            <a:r>
              <a:rPr lang="da-DK" sz="1800" i="1" dirty="0" smtClean="0"/>
              <a:t>”Det er vildt vigtigt med dialog om relevans og mening med 	studieaktiviteterne, og det kan studieaktivitetsmodellen bruges til”</a:t>
            </a:r>
          </a:p>
          <a:p>
            <a:endParaRPr lang="da-DK" sz="1800" i="1" dirty="0"/>
          </a:p>
          <a:p>
            <a:r>
              <a:rPr lang="da-DK" sz="1800" i="1" dirty="0" smtClean="0"/>
              <a:t>	”Det er meget forskelligt, hvordan underviserne anvender 	studieaktivitetsmodellen”</a:t>
            </a:r>
            <a:endParaRPr lang="da-DK" sz="1800" i="1" dirty="0"/>
          </a:p>
          <a:p>
            <a:endParaRPr lang="da-DK" sz="1800" i="1" dirty="0" smtClean="0"/>
          </a:p>
          <a:p>
            <a:r>
              <a:rPr lang="da-DK" sz="1800" i="1" dirty="0" smtClean="0"/>
              <a:t>	</a:t>
            </a:r>
            <a:r>
              <a:rPr lang="da-DK" sz="1800" i="1" dirty="0"/>
              <a:t>”Vores underviser rammesætter matematikundervisningen, så man er 	forpligtiget på at deltage i det hele… det giver god kvalitet, når man 	forbereder sig målrettet, har fælles oplæg </a:t>
            </a:r>
            <a:r>
              <a:rPr lang="da-DK" sz="1800" i="1" dirty="0" err="1"/>
              <a:t>ift</a:t>
            </a:r>
            <a:r>
              <a:rPr lang="da-DK" sz="1800" i="1" dirty="0"/>
              <a:t> kompetencemålene (og ikke 	bare gentagelse af det læste), </a:t>
            </a:r>
            <a:r>
              <a:rPr lang="da-DK" sz="1800" i="1" dirty="0" smtClean="0"/>
              <a:t> når det </a:t>
            </a:r>
            <a:r>
              <a:rPr lang="da-DK" sz="1800" i="1" dirty="0"/>
              <a:t>selvstændige </a:t>
            </a:r>
            <a:r>
              <a:rPr lang="da-DK" sz="1800" i="1" dirty="0" smtClean="0"/>
              <a:t>studiearbejde  	rammesættes, og der er fælles </a:t>
            </a:r>
            <a:r>
              <a:rPr lang="da-DK" sz="1800" i="1" dirty="0"/>
              <a:t>opsamling med faglig og didaktisk respons”</a:t>
            </a:r>
          </a:p>
          <a:p>
            <a:endParaRPr lang="da-DK" sz="1800" i="1" dirty="0"/>
          </a:p>
          <a:p>
            <a:r>
              <a:rPr lang="da-DK" sz="1800" i="1" dirty="0" smtClean="0"/>
              <a:t>	----</a:t>
            </a:r>
          </a:p>
          <a:p>
            <a:endParaRPr lang="da-DK" sz="1800" i="1" dirty="0"/>
          </a:p>
          <a:p>
            <a:r>
              <a:rPr lang="da-DK" sz="1800" i="1" dirty="0" smtClean="0"/>
              <a:t>	”Studieaktivitetsmodellen er et godt tænkeredskab for både studerende og 	undervisere … </a:t>
            </a:r>
            <a:r>
              <a:rPr lang="da-DK" sz="1800" i="1" dirty="0" err="1" smtClean="0"/>
              <a:t>ift</a:t>
            </a:r>
            <a:r>
              <a:rPr lang="da-DK" sz="1800" i="1" dirty="0" smtClean="0"/>
              <a:t> planlægning, evaluering - og involvering af studerende”</a:t>
            </a:r>
          </a:p>
          <a:p>
            <a:endParaRPr lang="da-DK" sz="1800" i="1" dirty="0"/>
          </a:p>
          <a:p>
            <a:r>
              <a:rPr lang="da-DK" sz="1800" i="1" dirty="0" smtClean="0"/>
              <a:t>	”Tiden til at arbejde med studieaktivitetsmodellen går fra undervisningen, 	  og  her er vi i forvejen beskåret rigtig meget”	</a:t>
            </a:r>
          </a:p>
          <a:p>
            <a:endParaRPr lang="da-DK" sz="1800" i="1" dirty="0" smtClean="0"/>
          </a:p>
          <a:p>
            <a:r>
              <a:rPr lang="da-DK" sz="1800" i="1" dirty="0"/>
              <a:t>	</a:t>
            </a:r>
            <a:r>
              <a:rPr lang="da-DK" sz="1800" i="1" dirty="0" smtClean="0"/>
              <a:t>” Der er et paradoks mellem rammesætning og selvstændiggørelse…”</a:t>
            </a:r>
            <a:endParaRPr lang="da-DK" sz="1800" i="1" dirty="0"/>
          </a:p>
        </p:txBody>
      </p:sp>
    </p:spTree>
    <p:extLst>
      <p:ext uri="{BB962C8B-B14F-4D97-AF65-F5344CB8AC3E}">
        <p14:creationId xmlns:p14="http://schemas.microsoft.com/office/powerpoint/2010/main" val="4166415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Dialog mellem undervisere og studerende – anbefalinger</a:t>
            </a:r>
            <a:br>
              <a:rPr lang="da-DK" sz="2400" b="1" dirty="0" smtClean="0"/>
            </a:br>
            <a:endParaRPr lang="da-DK" sz="2400" b="1" dirty="0"/>
          </a:p>
        </p:txBody>
      </p:sp>
      <p:sp>
        <p:nvSpPr>
          <p:cNvPr id="3" name="Pladsholder til indhold 2"/>
          <p:cNvSpPr>
            <a:spLocks noGrp="1"/>
          </p:cNvSpPr>
          <p:nvPr>
            <p:ph idx="1"/>
          </p:nvPr>
        </p:nvSpPr>
        <p:spPr>
          <a:xfrm>
            <a:off x="575556" y="1340768"/>
            <a:ext cx="7992888" cy="4498065"/>
          </a:xfrm>
        </p:spPr>
        <p:txBody>
          <a:bodyPr>
            <a:normAutofit/>
          </a:bodyPr>
          <a:lstStyle/>
          <a:p>
            <a:r>
              <a:rPr lang="da-DK" sz="1800" dirty="0" smtClean="0"/>
              <a:t>	</a:t>
            </a:r>
          </a:p>
          <a:p>
            <a:r>
              <a:rPr lang="da-DK" sz="1800" dirty="0"/>
              <a:t>	</a:t>
            </a:r>
            <a:r>
              <a:rPr lang="da-DK" sz="1800" dirty="0" smtClean="0"/>
              <a:t>At underviserne inddrager studieaktivitetsmodellen i den løbende dialog med 	de studerende om </a:t>
            </a:r>
            <a:r>
              <a:rPr lang="da-DK" sz="1800" b="1" dirty="0" smtClean="0"/>
              <a:t>samarbejde og ansvarsfordeling</a:t>
            </a:r>
            <a:r>
              <a:rPr lang="da-DK" sz="1800" dirty="0" smtClean="0"/>
              <a:t>, om de studerendes 	studieprocesser, om arbejdet med at blive studerende, mv.</a:t>
            </a:r>
          </a:p>
          <a:p>
            <a:r>
              <a:rPr lang="da-DK" sz="1800" dirty="0"/>
              <a:t>	</a:t>
            </a:r>
            <a:endParaRPr lang="da-DK" sz="1800" dirty="0" smtClean="0"/>
          </a:p>
          <a:p>
            <a:r>
              <a:rPr lang="da-DK" sz="1800" dirty="0" smtClean="0"/>
              <a:t>	At undervisere og studerende tager modellen og studieplanen op undervejs 	og afslutningsvis i et modul som led i den </a:t>
            </a:r>
            <a:r>
              <a:rPr lang="da-DK" sz="1800" b="1" dirty="0" smtClean="0"/>
              <a:t>formative og </a:t>
            </a:r>
            <a:r>
              <a:rPr lang="da-DK" sz="1800" b="1" dirty="0" err="1" smtClean="0"/>
              <a:t>summative</a:t>
            </a:r>
            <a:r>
              <a:rPr lang="da-DK" sz="1800" b="1" dirty="0" smtClean="0"/>
              <a:t> 	evaluering</a:t>
            </a:r>
            <a:r>
              <a:rPr lang="da-DK" sz="1800" dirty="0" smtClean="0"/>
              <a:t> af  undervisningen og de studerendes læreprocesser.</a:t>
            </a:r>
          </a:p>
          <a:p>
            <a:pPr marL="342900" indent="-342900">
              <a:buFontTx/>
              <a:buChar char="-"/>
            </a:pPr>
            <a:endParaRPr lang="da-DK" sz="1800" dirty="0" smtClean="0"/>
          </a:p>
          <a:p>
            <a:r>
              <a:rPr lang="da-DK" sz="1800" dirty="0" smtClean="0"/>
              <a:t>	At ledelse, undervisere og studerende italesætter </a:t>
            </a:r>
            <a:r>
              <a:rPr lang="da-DK" sz="1800" b="1" dirty="0" smtClean="0"/>
              <a:t>det pædagogiske paradoks</a:t>
            </a:r>
            <a:r>
              <a:rPr lang="da-DK" sz="1800" dirty="0" smtClean="0"/>
              <a:t> 	i samarbejdet og den gensidige forventningsafstemning om uddannelsen i 	relevante sammenhænge.</a:t>
            </a:r>
          </a:p>
          <a:p>
            <a:pPr marL="342900" indent="-342900">
              <a:buFontTx/>
              <a:buChar char="-"/>
            </a:pPr>
            <a:endParaRPr lang="da-DK" sz="1800" dirty="0"/>
          </a:p>
          <a:p>
            <a:r>
              <a:rPr lang="da-DK" sz="1800" dirty="0" smtClean="0"/>
              <a:t>	At de studerende anvender studieaktivitetsmodellen og studieplanen til 	</a:t>
            </a:r>
            <a:r>
              <a:rPr lang="da-DK" sz="1800" b="1" dirty="0" smtClean="0"/>
              <a:t>tilrettelæggelse</a:t>
            </a:r>
            <a:r>
              <a:rPr lang="da-DK" sz="1800" dirty="0" smtClean="0"/>
              <a:t> af deres  studiearbejde, der både er initieret af undervisere og 	af medstuderende samt selvstændigt studiegruppearbejde og individuelt 	arbejde.</a:t>
            </a:r>
          </a:p>
          <a:p>
            <a:endParaRPr lang="da-DK" sz="2000" dirty="0"/>
          </a:p>
        </p:txBody>
      </p:sp>
    </p:spTree>
    <p:extLst>
      <p:ext uri="{BB962C8B-B14F-4D97-AF65-F5344CB8AC3E}">
        <p14:creationId xmlns:p14="http://schemas.microsoft.com/office/powerpoint/2010/main" val="1267726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Studieaktiviteter i K 3 og  K4  -  udnyttelse af modellen 4 kategorier</a:t>
            </a:r>
            <a:br>
              <a:rPr lang="da-DK" sz="2400" b="1" dirty="0" smtClean="0"/>
            </a:br>
            <a:endParaRPr lang="da-DK" sz="2400" b="1" dirty="0"/>
          </a:p>
        </p:txBody>
      </p:sp>
      <p:sp>
        <p:nvSpPr>
          <p:cNvPr id="3" name="Pladsholder til indhold 2"/>
          <p:cNvSpPr>
            <a:spLocks noGrp="1"/>
          </p:cNvSpPr>
          <p:nvPr>
            <p:ph idx="1"/>
          </p:nvPr>
        </p:nvSpPr>
        <p:spPr>
          <a:xfrm>
            <a:off x="575556" y="1340768"/>
            <a:ext cx="7992888" cy="5184576"/>
          </a:xfrm>
        </p:spPr>
        <p:txBody>
          <a:bodyPr>
            <a:normAutofit fontScale="92500" lnSpcReduction="10000"/>
          </a:bodyPr>
          <a:lstStyle/>
          <a:p>
            <a:endParaRPr lang="da-DK" sz="1800" dirty="0" smtClean="0"/>
          </a:p>
          <a:p>
            <a:r>
              <a:rPr lang="da-DK" sz="1900" dirty="0" smtClean="0"/>
              <a:t>  Forskellen </a:t>
            </a:r>
            <a:r>
              <a:rPr lang="da-DK" sz="1900" dirty="0"/>
              <a:t>i de studerendes oplevelse af arbejdsbelastning er markant…</a:t>
            </a:r>
          </a:p>
          <a:p>
            <a:r>
              <a:rPr lang="da-DK" sz="1900" dirty="0" smtClean="0"/>
              <a:t>	</a:t>
            </a:r>
          </a:p>
          <a:p>
            <a:r>
              <a:rPr lang="da-DK" sz="1900" dirty="0" smtClean="0"/>
              <a:t>  Ifølge de studerende er der brug for samtale om, hvilke former for relevante  </a:t>
            </a:r>
          </a:p>
          <a:p>
            <a:r>
              <a:rPr lang="da-DK" sz="1900" dirty="0"/>
              <a:t> </a:t>
            </a:r>
            <a:r>
              <a:rPr lang="da-DK" sz="1900" dirty="0" smtClean="0"/>
              <a:t> studieaktiviteter, man kan arbejde med i K3 og K4, og hvordan man kan skabe   </a:t>
            </a:r>
          </a:p>
          <a:p>
            <a:r>
              <a:rPr lang="da-DK" sz="1900" dirty="0"/>
              <a:t> </a:t>
            </a:r>
            <a:r>
              <a:rPr lang="da-DK" sz="1900" dirty="0" smtClean="0"/>
              <a:t> sammenhæng, mening og kvalitet i studieaktiviteterne. </a:t>
            </a:r>
          </a:p>
          <a:p>
            <a:r>
              <a:rPr lang="da-DK" sz="1900" dirty="0"/>
              <a:t>	</a:t>
            </a:r>
            <a:endParaRPr lang="da-DK" sz="1900" dirty="0" smtClean="0"/>
          </a:p>
          <a:p>
            <a:r>
              <a:rPr lang="da-DK" sz="1900" dirty="0"/>
              <a:t>	</a:t>
            </a:r>
            <a:r>
              <a:rPr lang="da-DK" sz="1900" i="1" dirty="0"/>
              <a:t>”Jeg synes, det er ekstremt presset alt det, vi skal i fagene….”   	</a:t>
            </a:r>
          </a:p>
          <a:p>
            <a:r>
              <a:rPr lang="da-DK" sz="1900" i="1" dirty="0"/>
              <a:t>	</a:t>
            </a:r>
          </a:p>
          <a:p>
            <a:r>
              <a:rPr lang="da-DK" sz="1900" i="1" dirty="0"/>
              <a:t>	”Arbejdsbelastningen falder i klumper… </a:t>
            </a:r>
          </a:p>
          <a:p>
            <a:r>
              <a:rPr lang="da-DK" sz="1900" i="1" dirty="0"/>
              <a:t>	</a:t>
            </a:r>
          </a:p>
          <a:p>
            <a:r>
              <a:rPr lang="da-DK" sz="1900" i="1" dirty="0"/>
              <a:t>	”Jeg bruger max 20-25 timer om ugen og har svært ved at se, hvordan jeg 	 kan bruge flere timer…” 	</a:t>
            </a:r>
          </a:p>
          <a:p>
            <a:endParaRPr lang="da-DK" sz="1900" dirty="0"/>
          </a:p>
          <a:p>
            <a:r>
              <a:rPr lang="da-DK" sz="1900" dirty="0" smtClean="0"/>
              <a:t>	</a:t>
            </a:r>
            <a:r>
              <a:rPr lang="da-DK" sz="1900" i="1" dirty="0" smtClean="0"/>
              <a:t>”Vi skal have nogle forslag til, hvad vi kan lave i K3 og K4 – gerne 	anbefalinger til undersøgelser, feltstudier, it-anvendelse</a:t>
            </a:r>
            <a:r>
              <a:rPr lang="da-DK" sz="1900" i="1" dirty="0"/>
              <a:t>, </a:t>
            </a:r>
            <a:r>
              <a:rPr lang="da-DK" sz="1900" i="1" dirty="0" smtClean="0"/>
              <a:t>øvelser, 	foredrag</a:t>
            </a:r>
            <a:r>
              <a:rPr lang="da-DK" sz="1900" i="1" dirty="0"/>
              <a:t>, </a:t>
            </a:r>
            <a:r>
              <a:rPr lang="da-DK" sz="1900" i="1" dirty="0" smtClean="0"/>
              <a:t>	litteraturstudier, </a:t>
            </a:r>
            <a:r>
              <a:rPr lang="da-DK" sz="1900" i="1" dirty="0"/>
              <a:t>mv </a:t>
            </a:r>
            <a:r>
              <a:rPr lang="da-DK" sz="1900" i="1" dirty="0" smtClean="0"/>
              <a:t>– og gerne nogle skoler vi kan kontakte, </a:t>
            </a:r>
          </a:p>
          <a:p>
            <a:r>
              <a:rPr lang="da-DK" sz="1900" i="1" dirty="0"/>
              <a:t>	</a:t>
            </a:r>
            <a:r>
              <a:rPr lang="da-DK" sz="1900" i="1" dirty="0" smtClean="0"/>
              <a:t>og så skal vi selv prioritere, hvad vi har brug for at arbejde med” </a:t>
            </a:r>
          </a:p>
          <a:p>
            <a:endParaRPr lang="da-DK" sz="1900" i="1" dirty="0"/>
          </a:p>
          <a:p>
            <a:r>
              <a:rPr lang="da-DK" sz="1900" i="1" dirty="0" smtClean="0"/>
              <a:t>	”Det er helt afgørende , at der stilles krav til det, man selv skal lave som 	studerende, fx i forhold til studieprodukter”</a:t>
            </a:r>
          </a:p>
          <a:p>
            <a:endParaRPr lang="da-DK" sz="1900" i="1" dirty="0"/>
          </a:p>
          <a:p>
            <a:r>
              <a:rPr lang="da-DK" sz="1900" i="1" dirty="0" smtClean="0"/>
              <a:t>	”Det er svært at finde tid til at mødes, så der må gerne være skemalagt 	  nogle positioner til det i ugens løb. Nogle vil føle, det er en krænkelse i 	  starten, men man vil vænne sig til det, og det vil være godt”</a:t>
            </a:r>
          </a:p>
          <a:p>
            <a:endParaRPr lang="da-DK" sz="1900" i="1" dirty="0" smtClean="0"/>
          </a:p>
          <a:p>
            <a:r>
              <a:rPr lang="da-DK" sz="1900" i="1" dirty="0" smtClean="0"/>
              <a:t>	</a:t>
            </a:r>
            <a:endParaRPr lang="da-DK" sz="1900" i="1" dirty="0"/>
          </a:p>
        </p:txBody>
      </p:sp>
    </p:spTree>
    <p:extLst>
      <p:ext uri="{BB962C8B-B14F-4D97-AF65-F5344CB8AC3E}">
        <p14:creationId xmlns:p14="http://schemas.microsoft.com/office/powerpoint/2010/main" val="297626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Studieaktiviteter i K 3 og  K4  og udnyttelse af modellen 4 kategorier</a:t>
            </a:r>
            <a:br>
              <a:rPr lang="da-DK" sz="2400" b="1" dirty="0" smtClean="0"/>
            </a:br>
            <a:endParaRPr lang="da-DK" sz="2400" b="1" dirty="0"/>
          </a:p>
        </p:txBody>
      </p:sp>
      <p:sp>
        <p:nvSpPr>
          <p:cNvPr id="3" name="Pladsholder til indhold 2"/>
          <p:cNvSpPr>
            <a:spLocks noGrp="1"/>
          </p:cNvSpPr>
          <p:nvPr>
            <p:ph idx="1"/>
          </p:nvPr>
        </p:nvSpPr>
        <p:spPr>
          <a:xfrm>
            <a:off x="575556" y="1628800"/>
            <a:ext cx="7992888" cy="4210033"/>
          </a:xfrm>
        </p:spPr>
        <p:txBody>
          <a:bodyPr>
            <a:normAutofit/>
          </a:bodyPr>
          <a:lstStyle/>
          <a:p>
            <a:r>
              <a:rPr lang="da-DK" sz="1800" dirty="0" smtClean="0"/>
              <a:t>Underviserne har mange refleksioner over K3 og K4:</a:t>
            </a:r>
          </a:p>
          <a:p>
            <a:endParaRPr lang="da-DK" sz="1800" i="1" dirty="0" smtClean="0"/>
          </a:p>
          <a:p>
            <a:r>
              <a:rPr lang="da-DK" sz="1800" i="1" dirty="0" smtClean="0"/>
              <a:t>	”Hvis jeg rammesætter studieaktiviteter, gælder det for aktiviteter i K1 og 	K2 og ikke i K3 og K4, for her er det de studerendes ansvar at igangsætte og 	gennemføre egne studieaktiviteter”</a:t>
            </a:r>
            <a:endParaRPr lang="da-DK" sz="1800" i="1" dirty="0"/>
          </a:p>
          <a:p>
            <a:endParaRPr lang="da-DK" sz="1800" i="1" dirty="0" smtClean="0"/>
          </a:p>
          <a:p>
            <a:r>
              <a:rPr lang="da-DK" sz="1800" i="1" dirty="0" smtClean="0"/>
              <a:t>	</a:t>
            </a:r>
            <a:r>
              <a:rPr lang="da-DK" sz="1800" i="1" dirty="0"/>
              <a:t>”Nogle studerende ved ikke, hvad de skal lave i K3 og K4, og det forventer vi 	som undervisere, at de ved og kan”</a:t>
            </a:r>
          </a:p>
          <a:p>
            <a:endParaRPr lang="da-DK" sz="1800" i="1" dirty="0" smtClean="0"/>
          </a:p>
          <a:p>
            <a:r>
              <a:rPr lang="da-DK" sz="1800" i="1" dirty="0"/>
              <a:t>	</a:t>
            </a:r>
            <a:r>
              <a:rPr lang="da-DK" sz="1800" i="1" dirty="0" smtClean="0"/>
              <a:t>”Måske skal vi være med til at åbne nogle døre, så de studerende har flere	muligheder? Det ser vi meget forskelligt på, men det er vigtigt at tale med 	de studerende om mål, krav og forventninger”</a:t>
            </a:r>
            <a:endParaRPr lang="da-DK" sz="1800" i="1" dirty="0"/>
          </a:p>
          <a:p>
            <a:r>
              <a:rPr lang="da-DK" sz="1800" i="1" dirty="0" smtClean="0"/>
              <a:t>	</a:t>
            </a:r>
          </a:p>
          <a:p>
            <a:r>
              <a:rPr lang="da-DK" sz="1800" i="1" dirty="0"/>
              <a:t>	</a:t>
            </a:r>
            <a:r>
              <a:rPr lang="da-DK" sz="1800" i="1" dirty="0" smtClean="0"/>
              <a:t>”Modellen har været med til at fremme vores fokus på vejledning, og det</a:t>
            </a:r>
          </a:p>
          <a:p>
            <a:r>
              <a:rPr lang="da-DK" sz="1800" i="1" dirty="0"/>
              <a:t> </a:t>
            </a:r>
            <a:r>
              <a:rPr lang="da-DK" sz="1800" i="1" dirty="0" smtClean="0"/>
              <a:t>                     give mening for de studerende at få feedback på deres arbejde”</a:t>
            </a:r>
          </a:p>
          <a:p>
            <a:endParaRPr lang="da-DK" sz="1800" i="1" dirty="0"/>
          </a:p>
          <a:p>
            <a:r>
              <a:rPr lang="da-DK" sz="1800" i="1" dirty="0" smtClean="0"/>
              <a:t>	”De studerende hungrer efter feedback. De er meget usikre på det faglige 	niveau på 1-. årgang - de kommer fra en testkultur…”</a:t>
            </a:r>
          </a:p>
        </p:txBody>
      </p:sp>
    </p:spTree>
    <p:extLst>
      <p:ext uri="{BB962C8B-B14F-4D97-AF65-F5344CB8AC3E}">
        <p14:creationId xmlns:p14="http://schemas.microsoft.com/office/powerpoint/2010/main" val="4141992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Studieaktiviteter i K 3 og  K4  - anbefalinger</a:t>
            </a:r>
            <a:br>
              <a:rPr lang="da-DK" sz="2400" b="1" dirty="0" smtClean="0"/>
            </a:br>
            <a:endParaRPr lang="da-DK" sz="2400" b="1" dirty="0"/>
          </a:p>
        </p:txBody>
      </p:sp>
      <p:sp>
        <p:nvSpPr>
          <p:cNvPr id="3" name="Pladsholder til indhold 2"/>
          <p:cNvSpPr>
            <a:spLocks noGrp="1"/>
          </p:cNvSpPr>
          <p:nvPr>
            <p:ph idx="1"/>
          </p:nvPr>
        </p:nvSpPr>
        <p:spPr>
          <a:xfrm>
            <a:off x="575556" y="1412776"/>
            <a:ext cx="7992888" cy="4680520"/>
          </a:xfrm>
        </p:spPr>
        <p:txBody>
          <a:bodyPr>
            <a:normAutofit/>
          </a:bodyPr>
          <a:lstStyle/>
          <a:p>
            <a:r>
              <a:rPr lang="da-DK" sz="1800" dirty="0" smtClean="0"/>
              <a:t>	</a:t>
            </a:r>
          </a:p>
          <a:p>
            <a:r>
              <a:rPr lang="da-DK" sz="1800" dirty="0">
                <a:latin typeface="VIA Type Office" panose="02000503000000020004" pitchFamily="2" charset="0"/>
              </a:rPr>
              <a:t>	</a:t>
            </a:r>
            <a:r>
              <a:rPr lang="da-DK" sz="1800" dirty="0" smtClean="0">
                <a:latin typeface="VIA Type Office" panose="02000503000000020004" pitchFamily="2" charset="0"/>
              </a:rPr>
              <a:t>At der organisatorisk etableres mentor – eller vejledningsordninger, der 	</a:t>
            </a:r>
            <a:r>
              <a:rPr lang="da-DK" sz="1800" b="1" dirty="0" smtClean="0">
                <a:latin typeface="VIA Type Office" panose="02000503000000020004" pitchFamily="2" charset="0"/>
              </a:rPr>
              <a:t>støtter de studerende</a:t>
            </a:r>
            <a:r>
              <a:rPr lang="da-DK" sz="1800" dirty="0" smtClean="0">
                <a:latin typeface="VIA Type Office" panose="02000503000000020004" pitchFamily="2" charset="0"/>
              </a:rPr>
              <a:t> i studiegruppearbejde, studieprocesser, 	gruppedynamikker, konflikthåndtering, mv.</a:t>
            </a:r>
          </a:p>
          <a:p>
            <a:endParaRPr lang="da-DK" sz="1800" dirty="0"/>
          </a:p>
          <a:p>
            <a:pPr lvl="4"/>
            <a:r>
              <a:rPr lang="da-DK" sz="1800" dirty="0" smtClean="0"/>
              <a:t>	</a:t>
            </a:r>
            <a:r>
              <a:rPr lang="da-DK" sz="1800" dirty="0" smtClean="0">
                <a:latin typeface="VIA Type Office" panose="02000503000000020004" pitchFamily="2" charset="0"/>
              </a:rPr>
              <a:t>At undervisere og studerende drøfter muligheder og 	</a:t>
            </a:r>
            <a:r>
              <a:rPr lang="da-DK" sz="1800" b="1" dirty="0" smtClean="0">
                <a:latin typeface="VIA Type Office" panose="02000503000000020004" pitchFamily="2" charset="0"/>
              </a:rPr>
              <a:t>kvalitetskriterier</a:t>
            </a:r>
            <a:r>
              <a:rPr lang="da-DK" sz="1800" dirty="0" smtClean="0">
                <a:latin typeface="VIA Type Office" panose="02000503000000020004" pitchFamily="2" charset="0"/>
              </a:rPr>
              <a:t> 	for studieaktiviteter i K3 og K4 inden for de 	enkelte moduler</a:t>
            </a:r>
          </a:p>
          <a:p>
            <a:pPr marL="342900" indent="-342900">
              <a:buFontTx/>
              <a:buChar char="-"/>
            </a:pPr>
            <a:endParaRPr lang="da-DK" sz="1800" dirty="0"/>
          </a:p>
          <a:p>
            <a:pPr lvl="4"/>
            <a:r>
              <a:rPr lang="da-DK" sz="700" dirty="0" smtClean="0"/>
              <a:t>	</a:t>
            </a:r>
            <a:r>
              <a:rPr lang="da-DK" sz="1800" dirty="0" smtClean="0">
                <a:latin typeface="VIA Type Office" panose="02000503000000020004" pitchFamily="2" charset="0"/>
              </a:rPr>
              <a:t>At </a:t>
            </a:r>
            <a:r>
              <a:rPr lang="da-DK" sz="1800" b="1" dirty="0" smtClean="0">
                <a:latin typeface="VIA Type Office" panose="02000503000000020004" pitchFamily="2" charset="0"/>
              </a:rPr>
              <a:t>studerende videndeler</a:t>
            </a:r>
            <a:r>
              <a:rPr lang="da-DK" sz="1800" dirty="0" smtClean="0">
                <a:latin typeface="VIA Type Office" panose="02000503000000020004" pitchFamily="2" charset="0"/>
              </a:rPr>
              <a:t> erfaringer og muligheder for konstruktive 	studieaktiviteter i K3 g K4</a:t>
            </a:r>
          </a:p>
          <a:p>
            <a:pPr marL="342900" indent="-342900">
              <a:buFontTx/>
              <a:buChar char="-"/>
            </a:pPr>
            <a:endParaRPr lang="da-DK" sz="1800" dirty="0"/>
          </a:p>
          <a:p>
            <a:pPr lvl="1"/>
            <a:r>
              <a:rPr lang="da-DK" sz="1800" dirty="0" smtClean="0"/>
              <a:t> 	</a:t>
            </a:r>
            <a:r>
              <a:rPr lang="da-DK" sz="1800" dirty="0" smtClean="0">
                <a:latin typeface="VIA Type Office" panose="02000503000000020004" pitchFamily="2" charset="0"/>
              </a:rPr>
              <a:t>At undervisere i højere grad anvender </a:t>
            </a:r>
            <a:r>
              <a:rPr lang="da-DK" sz="1800" b="1" dirty="0" smtClean="0">
                <a:latin typeface="VIA Type Office" panose="02000503000000020004" pitchFamily="2" charset="0"/>
              </a:rPr>
              <a:t>faglig feedback</a:t>
            </a:r>
            <a:r>
              <a:rPr lang="da-DK" sz="1800" dirty="0" smtClean="0">
                <a:latin typeface="VIA Type Office" panose="02000503000000020004" pitchFamily="2" charset="0"/>
              </a:rPr>
              <a:t> som </a:t>
            </a:r>
            <a:r>
              <a:rPr lang="da-DK" sz="1800" dirty="0" err="1" smtClean="0">
                <a:latin typeface="VIA Type Office" panose="02000503000000020004" pitchFamily="2" charset="0"/>
              </a:rPr>
              <a:t>uvmetode</a:t>
            </a:r>
            <a:endParaRPr lang="da-DK" sz="1800" dirty="0" smtClean="0">
              <a:latin typeface="VIA Type Office" panose="02000503000000020004" pitchFamily="2" charset="0"/>
            </a:endParaRPr>
          </a:p>
          <a:p>
            <a:pPr marL="342900" indent="-342900">
              <a:buFontTx/>
              <a:buChar char="-"/>
            </a:pPr>
            <a:endParaRPr lang="da-DK" sz="1800" dirty="0"/>
          </a:p>
          <a:p>
            <a:r>
              <a:rPr lang="da-DK" sz="1800" dirty="0" smtClean="0"/>
              <a:t>	At mulighederne for </a:t>
            </a:r>
            <a:r>
              <a:rPr lang="da-DK" sz="1800" b="1" dirty="0" smtClean="0"/>
              <a:t>differentiering</a:t>
            </a:r>
            <a:r>
              <a:rPr lang="da-DK" sz="1800" dirty="0" smtClean="0"/>
              <a:t> </a:t>
            </a:r>
            <a:r>
              <a:rPr lang="da-DK" sz="1800" dirty="0" err="1" smtClean="0"/>
              <a:t>ift</a:t>
            </a:r>
            <a:r>
              <a:rPr lang="da-DK" sz="1800" dirty="0" smtClean="0"/>
              <a:t> de studerendes forskellige 	forudsætninger og potentialer undersøges og udvikles</a:t>
            </a:r>
            <a:endParaRPr lang="da-DK" sz="1800" dirty="0"/>
          </a:p>
        </p:txBody>
      </p:sp>
    </p:spTree>
    <p:extLst>
      <p:ext uri="{BB962C8B-B14F-4D97-AF65-F5344CB8AC3E}">
        <p14:creationId xmlns:p14="http://schemas.microsoft.com/office/powerpoint/2010/main" val="1267726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006" y="584199"/>
            <a:ext cx="8044732" cy="828577"/>
          </a:xfrm>
        </p:spPr>
        <p:txBody>
          <a:bodyPr/>
          <a:lstStyle/>
          <a:p>
            <a:r>
              <a:rPr lang="da-DK" sz="2800" b="1" dirty="0" smtClean="0"/>
              <a:t>Makkerdrøftelse:</a:t>
            </a:r>
            <a:endParaRPr lang="da-DK" sz="2800" b="1" dirty="0"/>
          </a:p>
        </p:txBody>
      </p:sp>
      <p:sp>
        <p:nvSpPr>
          <p:cNvPr id="3" name="Pladsholder til indhold 2"/>
          <p:cNvSpPr>
            <a:spLocks noGrp="1"/>
          </p:cNvSpPr>
          <p:nvPr>
            <p:ph idx="1"/>
          </p:nvPr>
        </p:nvSpPr>
        <p:spPr>
          <a:xfrm>
            <a:off x="576000" y="1484784"/>
            <a:ext cx="7992888" cy="4138025"/>
          </a:xfrm>
        </p:spPr>
        <p:txBody>
          <a:bodyPr>
            <a:normAutofit/>
          </a:bodyPr>
          <a:lstStyle/>
          <a:p>
            <a:endParaRPr lang="da-DK" sz="1800" dirty="0" smtClean="0">
              <a:latin typeface="VIA Type Office" panose="02000503000000020004" pitchFamily="2" charset="0"/>
            </a:endParaRPr>
          </a:p>
          <a:p>
            <a:endParaRPr lang="da-DK" sz="2000" dirty="0" smtClean="0">
              <a:latin typeface="VIA Type Office" panose="02000503000000020004" pitchFamily="2" charset="0"/>
            </a:endParaRPr>
          </a:p>
          <a:p>
            <a:r>
              <a:rPr lang="da-DK" sz="2000" dirty="0" smtClean="0">
                <a:latin typeface="VIA Type Office" panose="02000503000000020004" pitchFamily="2" charset="0"/>
              </a:rPr>
              <a:t>Hvilke studieaktiviteter kan studerende arbejde med i K3 og K4 </a:t>
            </a:r>
          </a:p>
          <a:p>
            <a:r>
              <a:rPr lang="da-DK" sz="2000" dirty="0" smtClean="0">
                <a:latin typeface="VIA Type Office" panose="02000503000000020004" pitchFamily="2" charset="0"/>
              </a:rPr>
              <a:t>med mening, kvalitet og sammenhæng?</a:t>
            </a:r>
          </a:p>
          <a:p>
            <a:endParaRPr lang="da-DK" sz="2000" dirty="0" smtClean="0">
              <a:latin typeface="VIA Type Office" panose="02000503000000020004" pitchFamily="2" charset="0"/>
            </a:endParaRPr>
          </a:p>
          <a:p>
            <a:r>
              <a:rPr lang="da-DK" sz="2000" dirty="0" smtClean="0">
                <a:latin typeface="VIA Type Office" panose="02000503000000020004" pitchFamily="2" charset="0"/>
              </a:rPr>
              <a:t>(med og uden deltagelse af undervisere)</a:t>
            </a:r>
            <a:endParaRPr lang="da-DK" sz="2000" dirty="0">
              <a:latin typeface="VIA Type Office" panose="02000503000000020004" pitchFamily="2" charset="0"/>
            </a:endParaRPr>
          </a:p>
        </p:txBody>
      </p:sp>
    </p:spTree>
    <p:extLst>
      <p:ext uri="{BB962C8B-B14F-4D97-AF65-F5344CB8AC3E}">
        <p14:creationId xmlns:p14="http://schemas.microsoft.com/office/powerpoint/2010/main" val="3884866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006" y="584199"/>
            <a:ext cx="8044732" cy="612553"/>
          </a:xfrm>
        </p:spPr>
        <p:txBody>
          <a:bodyPr/>
          <a:lstStyle/>
          <a:p>
            <a:r>
              <a:rPr lang="da-DK" sz="2400" b="1" dirty="0" smtClean="0"/>
              <a:t>Eksempler på studieaktiviteter </a:t>
            </a:r>
            <a:endParaRPr lang="da-DK" sz="2400" b="1" dirty="0"/>
          </a:p>
        </p:txBody>
      </p:sp>
      <p:sp>
        <p:nvSpPr>
          <p:cNvPr id="3" name="Pladsholder til indhold 2"/>
          <p:cNvSpPr>
            <a:spLocks noGrp="1"/>
          </p:cNvSpPr>
          <p:nvPr>
            <p:ph idx="1"/>
          </p:nvPr>
        </p:nvSpPr>
        <p:spPr>
          <a:xfrm>
            <a:off x="576000" y="1340768"/>
            <a:ext cx="7992888" cy="4896544"/>
          </a:xfrm>
        </p:spPr>
        <p:txBody>
          <a:bodyPr>
            <a:normAutofit fontScale="85000" lnSpcReduction="20000"/>
          </a:bodyPr>
          <a:lstStyle/>
          <a:p>
            <a:r>
              <a:rPr lang="da-DK" sz="1800" dirty="0" smtClean="0"/>
              <a:t>	</a:t>
            </a:r>
          </a:p>
          <a:p>
            <a:r>
              <a:rPr lang="da-DK" sz="1800" dirty="0"/>
              <a:t>	</a:t>
            </a:r>
            <a:r>
              <a:rPr lang="da-DK" sz="1800" u="sng" dirty="0" smtClean="0"/>
              <a:t>egen forberedelse og efterbearbejdning </a:t>
            </a:r>
          </a:p>
          <a:p>
            <a:r>
              <a:rPr lang="da-DK" sz="1800" dirty="0">
                <a:latin typeface="VIA Type Office" panose="02000503000000020004" pitchFamily="2" charset="0"/>
              </a:rPr>
              <a:t>	</a:t>
            </a:r>
            <a:r>
              <a:rPr lang="da-DK" sz="1800" dirty="0"/>
              <a:t>studere teori, metoder, empiriske undersøgelser og </a:t>
            </a:r>
            <a:r>
              <a:rPr lang="da-DK" sz="1800" dirty="0" smtClean="0"/>
              <a:t>forskningsresultater</a:t>
            </a:r>
            <a:endParaRPr lang="da-DK" sz="1800" dirty="0" smtClean="0">
              <a:latin typeface="VIA Type Office" panose="02000503000000020004" pitchFamily="2" charset="0"/>
            </a:endParaRPr>
          </a:p>
          <a:p>
            <a:r>
              <a:rPr lang="da-DK" sz="1800" dirty="0">
                <a:latin typeface="VIA Type Office" panose="02000503000000020004" pitchFamily="2" charset="0"/>
              </a:rPr>
              <a:t>	</a:t>
            </a:r>
            <a:r>
              <a:rPr lang="da-DK" sz="1800" dirty="0" smtClean="0">
                <a:latin typeface="VIA Type Office" panose="02000503000000020004" pitchFamily="2" charset="0"/>
              </a:rPr>
              <a:t>lytte </a:t>
            </a:r>
            <a:r>
              <a:rPr lang="da-DK" sz="1800" dirty="0">
                <a:latin typeface="VIA Type Office" panose="02000503000000020004" pitchFamily="2" charset="0"/>
              </a:rPr>
              <a:t>til (fx video-)foredrag, forelæsninger, mv</a:t>
            </a:r>
            <a:r>
              <a:rPr lang="da-DK" sz="1800" dirty="0" smtClean="0">
                <a:latin typeface="VIA Type Office" panose="02000503000000020004" pitchFamily="2" charset="0"/>
              </a:rPr>
              <a:t>.</a:t>
            </a:r>
          </a:p>
          <a:p>
            <a:r>
              <a:rPr lang="da-DK" sz="1800" dirty="0" smtClean="0">
                <a:latin typeface="VIA Type Office" panose="02000503000000020004" pitchFamily="2" charset="0"/>
              </a:rPr>
              <a:t>	tage </a:t>
            </a:r>
            <a:r>
              <a:rPr lang="da-DK" sz="1800" dirty="0">
                <a:latin typeface="VIA Type Office" panose="02000503000000020004" pitchFamily="2" charset="0"/>
              </a:rPr>
              <a:t>noter, forberede oplæg, skrive opgaver, </a:t>
            </a:r>
          </a:p>
          <a:p>
            <a:r>
              <a:rPr lang="da-DK" sz="1800" dirty="0">
                <a:latin typeface="VIA Type Office" panose="02000503000000020004" pitchFamily="2" charset="0"/>
              </a:rPr>
              <a:t>	udarbejde </a:t>
            </a:r>
            <a:r>
              <a:rPr lang="da-DK" sz="1800" dirty="0" smtClean="0">
                <a:latin typeface="VIA Type Office" panose="02000503000000020004" pitchFamily="2" charset="0"/>
              </a:rPr>
              <a:t>studieprodukter</a:t>
            </a:r>
            <a:endParaRPr lang="da-DK" sz="1800" dirty="0">
              <a:latin typeface="VIA Type Office" panose="02000503000000020004" pitchFamily="2" charset="0"/>
            </a:endParaRPr>
          </a:p>
          <a:p>
            <a:r>
              <a:rPr lang="da-DK" sz="1800" dirty="0">
                <a:latin typeface="VIA Type Office" panose="02000503000000020004" pitchFamily="2" charset="0"/>
              </a:rPr>
              <a:t>	hente informationer på nettet, bibliotek, </a:t>
            </a:r>
            <a:r>
              <a:rPr lang="da-DK" sz="1800" dirty="0" smtClean="0">
                <a:latin typeface="VIA Type Office" panose="02000503000000020004" pitchFamily="2" charset="0"/>
              </a:rPr>
              <a:t>mv.</a:t>
            </a:r>
            <a:endParaRPr lang="da-DK" sz="1800" dirty="0">
              <a:latin typeface="VIA Type Office" panose="02000503000000020004" pitchFamily="2" charset="0"/>
            </a:endParaRPr>
          </a:p>
          <a:p>
            <a:r>
              <a:rPr lang="da-DK" sz="1800" dirty="0">
                <a:latin typeface="VIA Type Office" panose="02000503000000020004" pitchFamily="2" charset="0"/>
              </a:rPr>
              <a:t>	arbejde med </a:t>
            </a:r>
            <a:r>
              <a:rPr lang="da-DK" sz="1800" dirty="0" err="1">
                <a:latin typeface="VIA Type Office" panose="02000503000000020004" pitchFamily="2" charset="0"/>
              </a:rPr>
              <a:t>portfolio</a:t>
            </a:r>
            <a:r>
              <a:rPr lang="da-DK" sz="1800" dirty="0">
                <a:latin typeface="VIA Type Office" panose="02000503000000020004" pitchFamily="2" charset="0"/>
              </a:rPr>
              <a:t> , studielogbog, læselog, praktiklogbog, mv.</a:t>
            </a:r>
          </a:p>
          <a:p>
            <a:r>
              <a:rPr lang="da-DK" sz="1800" dirty="0">
                <a:latin typeface="VIA Type Office" panose="02000503000000020004" pitchFamily="2" charset="0"/>
              </a:rPr>
              <a:t>	deltage i debatarrangementer,  studerendes egne valgfag,  studiecafé</a:t>
            </a:r>
          </a:p>
          <a:p>
            <a:r>
              <a:rPr lang="da-DK" sz="1800" dirty="0">
                <a:latin typeface="VIA Type Office" panose="02000503000000020004" pitchFamily="2" charset="0"/>
              </a:rPr>
              <a:t>	</a:t>
            </a:r>
          </a:p>
          <a:p>
            <a:r>
              <a:rPr lang="da-DK" sz="1800" dirty="0">
                <a:latin typeface="VIA Type Office" panose="02000503000000020004" pitchFamily="2" charset="0"/>
              </a:rPr>
              <a:t>	</a:t>
            </a:r>
            <a:r>
              <a:rPr lang="da-DK" sz="1800" dirty="0" smtClean="0"/>
              <a:t>observationer</a:t>
            </a:r>
            <a:r>
              <a:rPr lang="da-DK" sz="1800" dirty="0"/>
              <a:t>, feltstudier, studiebesøg, studieture</a:t>
            </a:r>
          </a:p>
          <a:p>
            <a:r>
              <a:rPr lang="da-DK" sz="1800" dirty="0"/>
              <a:t>	undersøge og analysere praksis</a:t>
            </a:r>
          </a:p>
          <a:p>
            <a:r>
              <a:rPr lang="da-DK" sz="1800" dirty="0"/>
              <a:t>	øve sig i praksis</a:t>
            </a:r>
          </a:p>
          <a:p>
            <a:r>
              <a:rPr lang="da-DK" sz="1800" dirty="0">
                <a:latin typeface="VIA Type Office" panose="02000503000000020004" pitchFamily="2" charset="0"/>
              </a:rPr>
              <a:t>	</a:t>
            </a:r>
            <a:endParaRPr lang="da-DK" sz="1800" dirty="0" smtClean="0">
              <a:latin typeface="VIA Type Office" panose="02000503000000020004" pitchFamily="2" charset="0"/>
            </a:endParaRPr>
          </a:p>
          <a:p>
            <a:r>
              <a:rPr lang="da-DK" sz="1800" dirty="0">
                <a:latin typeface="VIA Type Office" panose="02000503000000020004" pitchFamily="2" charset="0"/>
              </a:rPr>
              <a:t>	</a:t>
            </a:r>
            <a:r>
              <a:rPr lang="da-DK" sz="1800" dirty="0" smtClean="0">
                <a:latin typeface="VIA Type Office" panose="02000503000000020004" pitchFamily="2" charset="0"/>
              </a:rPr>
              <a:t>deltage i aktionslæringsforløb, projektforløb, </a:t>
            </a:r>
            <a:r>
              <a:rPr lang="da-DK" sz="1800" dirty="0" err="1" smtClean="0">
                <a:latin typeface="VIA Type Office" panose="02000503000000020004" pitchFamily="2" charset="0"/>
              </a:rPr>
              <a:t>FoU</a:t>
            </a:r>
            <a:r>
              <a:rPr lang="da-DK" sz="1800" dirty="0" smtClean="0">
                <a:latin typeface="VIA Type Office" panose="02000503000000020004" pitchFamily="2" charset="0"/>
              </a:rPr>
              <a:t>-projekter, innovationsprojekter</a:t>
            </a:r>
          </a:p>
          <a:p>
            <a:r>
              <a:rPr lang="da-DK" sz="1800" dirty="0" smtClean="0">
                <a:latin typeface="VIA Type Office" panose="02000503000000020004" pitchFamily="2" charset="0"/>
              </a:rPr>
              <a:t>	deltage i e-læringsforløb,  anvende </a:t>
            </a:r>
            <a:r>
              <a:rPr lang="da-DK" sz="1800" dirty="0" err="1" smtClean="0">
                <a:latin typeface="VIA Type Office" panose="02000503000000020004" pitchFamily="2" charset="0"/>
              </a:rPr>
              <a:t>apps</a:t>
            </a:r>
            <a:r>
              <a:rPr lang="da-DK" sz="1800" dirty="0" smtClean="0">
                <a:latin typeface="VIA Type Office" panose="02000503000000020004" pitchFamily="2" charset="0"/>
              </a:rPr>
              <a:t>, udarbejde videoklip, mv</a:t>
            </a:r>
          </a:p>
          <a:p>
            <a:r>
              <a:rPr lang="da-DK" sz="1800" dirty="0">
                <a:latin typeface="VIA Type Office" panose="02000503000000020004" pitchFamily="2" charset="0"/>
              </a:rPr>
              <a:t>	</a:t>
            </a:r>
            <a:r>
              <a:rPr lang="da-DK" sz="1800" dirty="0" smtClean="0">
                <a:latin typeface="VIA Type Office" panose="02000503000000020004" pitchFamily="2" charset="0"/>
              </a:rPr>
              <a:t>deltage i blogs, digitale netværk, sociale medier, e-læringsplatforme, mv</a:t>
            </a:r>
          </a:p>
          <a:p>
            <a:r>
              <a:rPr lang="da-DK" sz="1800" dirty="0">
                <a:latin typeface="VIA Type Office" panose="02000503000000020004" pitchFamily="2" charset="0"/>
              </a:rPr>
              <a:t>	</a:t>
            </a:r>
            <a:endParaRPr lang="da-DK" sz="1800" dirty="0" smtClean="0">
              <a:latin typeface="VIA Type Office" panose="02000503000000020004" pitchFamily="2" charset="0"/>
            </a:endParaRPr>
          </a:p>
          <a:p>
            <a:r>
              <a:rPr lang="da-DK" sz="1800" dirty="0">
                <a:latin typeface="VIA Type Office" panose="02000503000000020004" pitchFamily="2" charset="0"/>
              </a:rPr>
              <a:t>	</a:t>
            </a:r>
            <a:r>
              <a:rPr lang="da-DK" sz="1800" dirty="0" smtClean="0">
                <a:latin typeface="VIA Type Office" panose="02000503000000020004" pitchFamily="2" charset="0"/>
              </a:rPr>
              <a:t>arbejde med cases,  rollespil,  drama</a:t>
            </a:r>
          </a:p>
          <a:p>
            <a:r>
              <a:rPr lang="da-DK" sz="1800" dirty="0" smtClean="0">
                <a:latin typeface="VIA Type Office" panose="02000503000000020004" pitchFamily="2" charset="0"/>
              </a:rPr>
              <a:t>	</a:t>
            </a:r>
          </a:p>
          <a:p>
            <a:r>
              <a:rPr lang="da-DK" sz="1800" dirty="0">
                <a:latin typeface="VIA Type Office" panose="02000503000000020004" pitchFamily="2" charset="0"/>
              </a:rPr>
              <a:t>	</a:t>
            </a:r>
            <a:r>
              <a:rPr lang="da-DK" sz="1800" dirty="0" smtClean="0">
                <a:latin typeface="VIA Type Office" panose="02000503000000020004" pitchFamily="2" charset="0"/>
              </a:rPr>
              <a:t>praktikforberedelse og evaluering</a:t>
            </a:r>
          </a:p>
          <a:p>
            <a:r>
              <a:rPr lang="da-DK" sz="1800" dirty="0">
                <a:latin typeface="VIA Type Office" panose="02000503000000020004" pitchFamily="2" charset="0"/>
              </a:rPr>
              <a:t>	</a:t>
            </a:r>
            <a:endParaRPr lang="da-DK" sz="1800" dirty="0" smtClean="0">
              <a:latin typeface="VIA Type Office" panose="02000503000000020004" pitchFamily="2" charset="0"/>
            </a:endParaRPr>
          </a:p>
          <a:p>
            <a:r>
              <a:rPr lang="da-DK" sz="1800" dirty="0">
                <a:latin typeface="VIA Type Office" panose="02000503000000020004" pitchFamily="2" charset="0"/>
              </a:rPr>
              <a:t>	</a:t>
            </a:r>
            <a:r>
              <a:rPr lang="da-DK" sz="1800" u="sng" dirty="0" smtClean="0">
                <a:latin typeface="VIA Type Office" panose="02000503000000020004" pitchFamily="2" charset="0"/>
              </a:rPr>
              <a:t>studiegruppearbejde :</a:t>
            </a:r>
            <a:r>
              <a:rPr lang="da-DK" sz="1800" dirty="0" smtClean="0">
                <a:latin typeface="VIA Type Office" panose="02000503000000020004" pitchFamily="2" charset="0"/>
              </a:rPr>
              <a:t> </a:t>
            </a:r>
            <a:r>
              <a:rPr lang="da-DK" sz="1800" dirty="0">
                <a:latin typeface="VIA Type Office" panose="02000503000000020004" pitchFamily="2" charset="0"/>
              </a:rPr>
              <a:t>reflektere og diskutere faglige </a:t>
            </a:r>
            <a:r>
              <a:rPr lang="da-DK" sz="1800" dirty="0" smtClean="0">
                <a:latin typeface="VIA Type Office" panose="02000503000000020004" pitchFamily="2" charset="0"/>
              </a:rPr>
              <a:t>problemstillinger, få og give sparring, træne 	sine  analytiske, refleksive og  kommunikative  kompetencer,  øve sig i at begrunde og 	fremlægge  faglige  synspunkter,  hjælpe  hinanden med at  forstå og bearbejde vanskeligt 	tilgængeligt stof, </a:t>
            </a:r>
            <a:r>
              <a:rPr lang="da-DK" sz="1800" dirty="0">
                <a:latin typeface="VIA Type Office" panose="02000503000000020004" pitchFamily="2" charset="0"/>
              </a:rPr>
              <a:t>forberede </a:t>
            </a:r>
            <a:r>
              <a:rPr lang="da-DK" sz="1800" dirty="0" smtClean="0">
                <a:latin typeface="VIA Type Office" panose="02000503000000020004" pitchFamily="2" charset="0"/>
              </a:rPr>
              <a:t> prøver </a:t>
            </a:r>
            <a:r>
              <a:rPr lang="da-DK" sz="1800" dirty="0">
                <a:latin typeface="VIA Type Office" panose="02000503000000020004" pitchFamily="2" charset="0"/>
              </a:rPr>
              <a:t>og </a:t>
            </a:r>
            <a:r>
              <a:rPr lang="da-DK" sz="1800" dirty="0" smtClean="0">
                <a:latin typeface="VIA Type Office" panose="02000503000000020004" pitchFamily="2" charset="0"/>
              </a:rPr>
              <a:t>eksamen, øve sig i  samarbejde, mødeledelse og -	deltagelse,  lære at håndtere  uoverensstemmelser,  konflikter, forskellige magt- og 	interesseforhold</a:t>
            </a:r>
          </a:p>
          <a:p>
            <a:r>
              <a:rPr lang="da-DK" sz="1800" dirty="0" smtClean="0">
                <a:latin typeface="VIA Type Office" panose="02000503000000020004" pitchFamily="2" charset="0"/>
              </a:rPr>
              <a:t>	</a:t>
            </a:r>
          </a:p>
          <a:p>
            <a:r>
              <a:rPr lang="da-DK" sz="1800" dirty="0" smtClean="0">
                <a:latin typeface="VIA Type Office" panose="02000503000000020004" pitchFamily="2" charset="0"/>
              </a:rPr>
              <a:t>	</a:t>
            </a:r>
          </a:p>
          <a:p>
            <a:r>
              <a:rPr lang="da-DK" sz="1800" dirty="0">
                <a:latin typeface="VIA Type Office" panose="02000503000000020004" pitchFamily="2" charset="0"/>
              </a:rPr>
              <a:t>	</a:t>
            </a:r>
          </a:p>
        </p:txBody>
      </p:sp>
    </p:spTree>
    <p:extLst>
      <p:ext uri="{BB962C8B-B14F-4D97-AF65-F5344CB8AC3E}">
        <p14:creationId xmlns:p14="http://schemas.microsoft.com/office/powerpoint/2010/main" val="174878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Helhed og sammenhæng i undervisnings - og studieaktiviteterne</a:t>
            </a:r>
            <a:endParaRPr lang="da-DK" sz="2400" b="1" dirty="0"/>
          </a:p>
        </p:txBody>
      </p:sp>
      <p:sp>
        <p:nvSpPr>
          <p:cNvPr id="3" name="Pladsholder til indhold 2"/>
          <p:cNvSpPr>
            <a:spLocks noGrp="1"/>
          </p:cNvSpPr>
          <p:nvPr>
            <p:ph idx="1"/>
          </p:nvPr>
        </p:nvSpPr>
        <p:spPr>
          <a:xfrm>
            <a:off x="576000" y="1484784"/>
            <a:ext cx="7992888" cy="4138025"/>
          </a:xfrm>
        </p:spPr>
        <p:txBody>
          <a:bodyPr>
            <a:normAutofit/>
          </a:bodyPr>
          <a:lstStyle/>
          <a:p>
            <a:r>
              <a:rPr lang="da-DK" sz="1800" dirty="0" smtClean="0"/>
              <a:t>Ifølge undervisere og  studerende er det vigtigt at relatere alle studieaktiviteter til kompetencemålene og perspektivere til lærerarbejdet . </a:t>
            </a:r>
          </a:p>
          <a:p>
            <a:r>
              <a:rPr lang="da-DK" sz="1800" dirty="0" smtClean="0"/>
              <a:t>Både studerende og undervisere savner sammenhæng og helhed i den ny modulopdelte læreruddannelse.</a:t>
            </a:r>
          </a:p>
          <a:p>
            <a:endParaRPr lang="da-DK" sz="1800" dirty="0" smtClean="0"/>
          </a:p>
          <a:p>
            <a:endParaRPr lang="da-DK" sz="1800" i="1" dirty="0">
              <a:latin typeface="VIA Type Office" panose="02000503000000020004" pitchFamily="2" charset="0"/>
            </a:endParaRPr>
          </a:p>
          <a:p>
            <a:r>
              <a:rPr lang="da-DK" sz="1800" i="1" dirty="0" smtClean="0">
                <a:latin typeface="VIA Type Office" panose="02000503000000020004" pitchFamily="2" charset="0"/>
              </a:rPr>
              <a:t>	”Kompetencemålene er russisk for de studerende  i starten, det skal 	konkretiseres for dem: Hvad skal jeg kunne? Hvad kan jeg nu? Hvad skal der 	til for at klare sig endnu bedre fagligt?</a:t>
            </a:r>
          </a:p>
          <a:p>
            <a:endParaRPr lang="da-DK" sz="1800" i="1" dirty="0">
              <a:latin typeface="VIA Type Office" panose="02000503000000020004" pitchFamily="2" charset="0"/>
            </a:endParaRPr>
          </a:p>
          <a:p>
            <a:r>
              <a:rPr lang="da-DK" sz="1800" i="1" dirty="0" smtClean="0">
                <a:latin typeface="VIA Type Office" panose="02000503000000020004" pitchFamily="2" charset="0"/>
              </a:rPr>
              <a:t>	”Kompetencemål og det fremtidige lærerarbejde er de pejlemærker, der kan 	bidrage til at skabe mening, sammenhæng og helhed i studiet”</a:t>
            </a:r>
          </a:p>
          <a:p>
            <a:endParaRPr lang="da-DK" sz="1800" i="1" dirty="0">
              <a:latin typeface="VIA Type Office" panose="02000503000000020004" pitchFamily="2" charset="0"/>
            </a:endParaRPr>
          </a:p>
          <a:p>
            <a:r>
              <a:rPr lang="da-DK" sz="1800" i="1" dirty="0">
                <a:latin typeface="VIA Type Office" panose="02000503000000020004" pitchFamily="2" charset="0"/>
              </a:rPr>
              <a:t>	”Studieaktivitetsmodellen mangler noget </a:t>
            </a:r>
            <a:r>
              <a:rPr lang="da-DK" sz="1800" i="1" dirty="0" err="1">
                <a:latin typeface="VIA Type Office" panose="02000503000000020004" pitchFamily="2" charset="0"/>
              </a:rPr>
              <a:t>ift</a:t>
            </a:r>
            <a:r>
              <a:rPr lang="da-DK" sz="1800" i="1" dirty="0">
                <a:latin typeface="VIA Type Office" panose="02000503000000020004" pitchFamily="2" charset="0"/>
              </a:rPr>
              <a:t> kompetencemålene, for den 	handler jo kun om aktiviteter, og hvem der er ansvarlige for hvad…”</a:t>
            </a:r>
          </a:p>
          <a:p>
            <a:endParaRPr lang="da-DK" sz="1800" i="1" dirty="0">
              <a:latin typeface="VIA Type Office" panose="02000503000000020004" pitchFamily="2" charset="0"/>
            </a:endParaRPr>
          </a:p>
        </p:txBody>
      </p:sp>
    </p:spTree>
    <p:extLst>
      <p:ext uri="{BB962C8B-B14F-4D97-AF65-F5344CB8AC3E}">
        <p14:creationId xmlns:p14="http://schemas.microsoft.com/office/powerpoint/2010/main" val="575033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562" t="10750" r="24375" b="6750"/>
          <a:stretch/>
        </p:blipFill>
        <p:spPr bwMode="auto">
          <a:xfrm>
            <a:off x="1403648" y="92374"/>
            <a:ext cx="6337175" cy="666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665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Helhed og sammenhæng  - anbefalinger</a:t>
            </a:r>
            <a:endParaRPr lang="da-DK" sz="2400" b="1" dirty="0"/>
          </a:p>
        </p:txBody>
      </p:sp>
      <p:sp>
        <p:nvSpPr>
          <p:cNvPr id="3" name="Pladsholder til indhold 2"/>
          <p:cNvSpPr>
            <a:spLocks noGrp="1"/>
          </p:cNvSpPr>
          <p:nvPr>
            <p:ph idx="1"/>
          </p:nvPr>
        </p:nvSpPr>
        <p:spPr>
          <a:xfrm>
            <a:off x="576000" y="1484784"/>
            <a:ext cx="7992888" cy="4138025"/>
          </a:xfrm>
        </p:spPr>
        <p:txBody>
          <a:bodyPr>
            <a:normAutofit/>
          </a:bodyPr>
          <a:lstStyle/>
          <a:p>
            <a:r>
              <a:rPr lang="da-DK" sz="1800" dirty="0" smtClean="0"/>
              <a:t>	</a:t>
            </a:r>
          </a:p>
          <a:p>
            <a:r>
              <a:rPr lang="da-DK" sz="1800" dirty="0"/>
              <a:t>	</a:t>
            </a:r>
            <a:r>
              <a:rPr lang="da-DK" sz="1800" dirty="0" smtClean="0"/>
              <a:t>A</a:t>
            </a:r>
            <a:r>
              <a:rPr lang="da-DK" sz="1800" dirty="0" smtClean="0">
                <a:latin typeface="+mj-lt"/>
              </a:rPr>
              <a:t>t ledelse, undervisere og studerende </a:t>
            </a:r>
            <a:r>
              <a:rPr lang="da-DK" sz="1800" b="1" dirty="0" smtClean="0">
                <a:latin typeface="+mj-lt"/>
              </a:rPr>
              <a:t>samarbejder</a:t>
            </a:r>
            <a:r>
              <a:rPr lang="da-DK" sz="1800" dirty="0" smtClean="0">
                <a:latin typeface="+mj-lt"/>
              </a:rPr>
              <a:t> om at skabe helhed og 	sammenhæng i uddannelsen</a:t>
            </a:r>
          </a:p>
          <a:p>
            <a:pPr marL="342900" indent="-342900">
              <a:buFontTx/>
              <a:buChar char="-"/>
            </a:pPr>
            <a:endParaRPr lang="da-DK" sz="1800" dirty="0"/>
          </a:p>
          <a:p>
            <a:pPr lvl="3"/>
            <a:r>
              <a:rPr lang="da-DK" sz="700" dirty="0" smtClean="0"/>
              <a:t>	</a:t>
            </a:r>
            <a:r>
              <a:rPr lang="da-DK" sz="1800" dirty="0" smtClean="0">
                <a:latin typeface="VIA Type Office" panose="02000503000000020004" pitchFamily="2" charset="0"/>
              </a:rPr>
              <a:t>At undervisere og studerende forholder sig til </a:t>
            </a:r>
            <a:r>
              <a:rPr lang="da-DK" sz="1800" b="1" dirty="0" smtClean="0">
                <a:latin typeface="VIA Type Office" panose="02000503000000020004" pitchFamily="2" charset="0"/>
              </a:rPr>
              <a:t>kompetencemålene</a:t>
            </a:r>
            <a:r>
              <a:rPr lang="da-DK" sz="1800" dirty="0" smtClean="0">
                <a:latin typeface="VIA Type Office" panose="02000503000000020004" pitchFamily="2" charset="0"/>
              </a:rPr>
              <a:t> 	som pejlemærker for alle undervisnings- og studieaktiviteter</a:t>
            </a:r>
          </a:p>
          <a:p>
            <a:pPr marL="342900" indent="-342900">
              <a:buFontTx/>
              <a:buChar char="-"/>
            </a:pPr>
            <a:endParaRPr lang="da-DK" sz="1800" dirty="0"/>
          </a:p>
          <a:p>
            <a:r>
              <a:rPr lang="da-DK" sz="1800" dirty="0" smtClean="0"/>
              <a:t> 	At </a:t>
            </a:r>
            <a:r>
              <a:rPr lang="da-DK" sz="1800" b="1" dirty="0" smtClean="0"/>
              <a:t>teamsamarbejdet</a:t>
            </a:r>
            <a:r>
              <a:rPr lang="da-DK" sz="1800" dirty="0" smtClean="0"/>
              <a:t> blandt underviserne styrkes, bl.a. med henblik på 	koordinering på tværs af moduler</a:t>
            </a:r>
          </a:p>
          <a:p>
            <a:pPr marL="342900" indent="-342900">
              <a:buFontTx/>
              <a:buChar char="-"/>
            </a:pPr>
            <a:endParaRPr lang="da-DK" sz="1800" dirty="0"/>
          </a:p>
          <a:p>
            <a:pPr lvl="1"/>
            <a:r>
              <a:rPr lang="da-DK" sz="1800" dirty="0" smtClean="0">
                <a:latin typeface="VIA Type Office" panose="02000503000000020004" pitchFamily="2" charset="0"/>
              </a:rPr>
              <a:t>	At </a:t>
            </a:r>
            <a:r>
              <a:rPr lang="da-DK" sz="1800" b="1" dirty="0" smtClean="0">
                <a:latin typeface="VIA Type Office" panose="02000503000000020004" pitchFamily="2" charset="0"/>
              </a:rPr>
              <a:t>studieaktivitetsmodellen videreudvikles</a:t>
            </a:r>
            <a:r>
              <a:rPr lang="da-DK" sz="1800" dirty="0" smtClean="0">
                <a:latin typeface="VIA Type Office" panose="02000503000000020004" pitchFamily="2" charset="0"/>
              </a:rPr>
              <a:t> til en fuldgyldig didaktisk model</a:t>
            </a:r>
            <a:endParaRPr lang="da-DK" sz="1800" dirty="0">
              <a:latin typeface="VIA Type Office" panose="02000503000000020004" pitchFamily="2" charset="0"/>
            </a:endParaRPr>
          </a:p>
        </p:txBody>
      </p:sp>
    </p:spTree>
    <p:extLst>
      <p:ext uri="{BB962C8B-B14F-4D97-AF65-F5344CB8AC3E}">
        <p14:creationId xmlns:p14="http://schemas.microsoft.com/office/powerpoint/2010/main" val="1267726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Afsluttende pointe</a:t>
            </a:r>
            <a:endParaRPr lang="da-DK" sz="2400" b="1" dirty="0"/>
          </a:p>
        </p:txBody>
      </p:sp>
      <p:sp>
        <p:nvSpPr>
          <p:cNvPr id="3" name="Pladsholder til indhold 2"/>
          <p:cNvSpPr>
            <a:spLocks noGrp="1"/>
          </p:cNvSpPr>
          <p:nvPr>
            <p:ph idx="1"/>
          </p:nvPr>
        </p:nvSpPr>
        <p:spPr>
          <a:xfrm>
            <a:off x="576000" y="1484784"/>
            <a:ext cx="7992888" cy="4138025"/>
          </a:xfrm>
        </p:spPr>
        <p:txBody>
          <a:bodyPr>
            <a:normAutofit/>
          </a:bodyPr>
          <a:lstStyle/>
          <a:p>
            <a:r>
              <a:rPr lang="da-DK" sz="1800" i="1" dirty="0" smtClean="0"/>
              <a:t>”Studieaktivitetsmodellen er kun en model, og en model kan ingenting i sig selv.  Det er vores brug af den, der er afgørende., og det har altid været en god  ide at tydeliggøre forskellen og sammenhængen mellem undervisning og selvstændige studieaktiviteter.  Det kan modellen hjælpe med at tydeliggøre ”</a:t>
            </a:r>
          </a:p>
          <a:p>
            <a:endParaRPr lang="da-DK" sz="1800" i="1" dirty="0" smtClean="0">
              <a:latin typeface="VIA Type Office" panose="02000503000000020004" pitchFamily="2" charset="0"/>
            </a:endParaRPr>
          </a:p>
          <a:p>
            <a:endParaRPr lang="da-DK" sz="1800" i="1" dirty="0">
              <a:latin typeface="VIA Type Office" panose="02000503000000020004" pitchFamily="2" charset="0"/>
            </a:endParaRPr>
          </a:p>
          <a:p>
            <a:r>
              <a:rPr lang="da-DK" sz="1800" dirty="0" smtClean="0">
                <a:latin typeface="VIA Type Office" panose="02000503000000020004" pitchFamily="2" charset="0"/>
              </a:rPr>
              <a:t>	Hvad vil vi i læreruddannelsen gøre studieaktivitetsmodellen til i de 	kommende år?</a:t>
            </a:r>
          </a:p>
          <a:p>
            <a:r>
              <a:rPr lang="da-DK" sz="1800" dirty="0">
                <a:latin typeface="VIA Type Office" panose="02000503000000020004" pitchFamily="2" charset="0"/>
              </a:rPr>
              <a:t>	</a:t>
            </a:r>
            <a:endParaRPr lang="da-DK" sz="1800" dirty="0" smtClean="0">
              <a:latin typeface="VIA Type Office" panose="02000503000000020004" pitchFamily="2" charset="0"/>
            </a:endParaRPr>
          </a:p>
          <a:p>
            <a:r>
              <a:rPr lang="da-DK" sz="1800" dirty="0">
                <a:latin typeface="VIA Type Office" panose="02000503000000020004" pitchFamily="2" charset="0"/>
              </a:rPr>
              <a:t>	</a:t>
            </a:r>
            <a:r>
              <a:rPr lang="da-DK" sz="1800" dirty="0" smtClean="0">
                <a:latin typeface="VIA Type Office" panose="02000503000000020004" pitchFamily="2" charset="0"/>
              </a:rPr>
              <a:t>Hvordan kan den videreudvikles, så den i højere grad end i dag opleves 	meningsfuld og relevant i uddannelsesdidaktisk sammenhæng?</a:t>
            </a:r>
            <a:endParaRPr lang="da-DK" sz="1800" dirty="0">
              <a:latin typeface="VIA Type Office" panose="02000503000000020004" pitchFamily="2" charset="0"/>
            </a:endParaRPr>
          </a:p>
        </p:txBody>
      </p:sp>
    </p:spTree>
    <p:extLst>
      <p:ext uri="{BB962C8B-B14F-4D97-AF65-F5344CB8AC3E}">
        <p14:creationId xmlns:p14="http://schemas.microsoft.com/office/powerpoint/2010/main" val="1836206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Litteratur – til  inspiration</a:t>
            </a:r>
            <a:endParaRPr lang="da-DK" sz="2400" b="1" dirty="0"/>
          </a:p>
        </p:txBody>
      </p:sp>
      <p:sp>
        <p:nvSpPr>
          <p:cNvPr id="3" name="Pladsholder til indhold 2"/>
          <p:cNvSpPr>
            <a:spLocks noGrp="1"/>
          </p:cNvSpPr>
          <p:nvPr>
            <p:ph idx="1"/>
          </p:nvPr>
        </p:nvSpPr>
        <p:spPr>
          <a:xfrm>
            <a:off x="539552" y="1340768"/>
            <a:ext cx="7992888" cy="4498065"/>
          </a:xfrm>
        </p:spPr>
        <p:txBody>
          <a:bodyPr>
            <a:normAutofit lnSpcReduction="10000"/>
          </a:bodyPr>
          <a:lstStyle/>
          <a:p>
            <a:endParaRPr lang="da-DK" sz="2000" b="1" dirty="0" smtClean="0"/>
          </a:p>
          <a:p>
            <a:r>
              <a:rPr lang="da-DK" sz="1800" dirty="0" smtClean="0"/>
              <a:t>Keiding</a:t>
            </a:r>
            <a:r>
              <a:rPr lang="da-DK" sz="1800" dirty="0"/>
              <a:t>, T.B. og Qvortrup, A. (2014 in </a:t>
            </a:r>
            <a:r>
              <a:rPr lang="da-DK" sz="1800" dirty="0" err="1"/>
              <a:t>progress</a:t>
            </a:r>
            <a:r>
              <a:rPr lang="da-DK" sz="1800" dirty="0"/>
              <a:t>): </a:t>
            </a:r>
            <a:r>
              <a:rPr lang="da-DK" sz="1800" i="1" dirty="0"/>
              <a:t>Den empiriske uddannelsesvidenskab og kvalitet i studieaktivitet</a:t>
            </a:r>
            <a:r>
              <a:rPr lang="da-DK" sz="1800" dirty="0"/>
              <a:t>.  </a:t>
            </a:r>
            <a:endParaRPr lang="da-DK" sz="1800" dirty="0" smtClean="0"/>
          </a:p>
          <a:p>
            <a:endParaRPr lang="da-DK" sz="1800" dirty="0"/>
          </a:p>
          <a:p>
            <a:endParaRPr lang="da-DK" sz="1800" dirty="0" smtClean="0"/>
          </a:p>
          <a:p>
            <a:r>
              <a:rPr lang="da-DK" sz="1800" dirty="0" smtClean="0"/>
              <a:t>Dahlbæk</a:t>
            </a:r>
            <a:r>
              <a:rPr lang="da-DK" sz="1800" dirty="0"/>
              <a:t>, Annelise (2014): </a:t>
            </a:r>
            <a:r>
              <a:rPr lang="da-DK" sz="1800" i="1" dirty="0"/>
              <a:t>Studiegruppen- etablering, </a:t>
            </a:r>
            <a:r>
              <a:rPr lang="da-DK" sz="1800" i="1" dirty="0" err="1"/>
              <a:t>facilitering</a:t>
            </a:r>
            <a:r>
              <a:rPr lang="da-DK" sz="1800" i="1" dirty="0"/>
              <a:t> og udvikling</a:t>
            </a:r>
            <a:r>
              <a:rPr lang="da-DK" sz="1800" dirty="0"/>
              <a:t>. </a:t>
            </a:r>
            <a:endParaRPr lang="da-DK" sz="1800" dirty="0" smtClean="0"/>
          </a:p>
          <a:p>
            <a:r>
              <a:rPr lang="da-DK" sz="1800" dirty="0" smtClean="0"/>
              <a:t>Dansk </a:t>
            </a:r>
            <a:r>
              <a:rPr lang="da-DK" sz="1800" dirty="0"/>
              <a:t>Psykologisk Forlag.</a:t>
            </a:r>
          </a:p>
          <a:p>
            <a:endParaRPr lang="da-DK" sz="1800" dirty="0" smtClean="0"/>
          </a:p>
          <a:p>
            <a:r>
              <a:rPr lang="da-DK" sz="1800" dirty="0" smtClean="0"/>
              <a:t> </a:t>
            </a:r>
            <a:endParaRPr lang="da-DK" sz="1800" dirty="0"/>
          </a:p>
          <a:p>
            <a:r>
              <a:rPr lang="da-DK" sz="1800" dirty="0" smtClean="0"/>
              <a:t>Andreassen</a:t>
            </a:r>
            <a:r>
              <a:rPr lang="da-DK" sz="1800" dirty="0"/>
              <a:t>, m.fl. (2013): </a:t>
            </a:r>
            <a:r>
              <a:rPr lang="da-DK" sz="1800" i="1" dirty="0"/>
              <a:t>Feedback og vurdering for læring</a:t>
            </a:r>
            <a:r>
              <a:rPr lang="da-DK" sz="1800" dirty="0"/>
              <a:t>. </a:t>
            </a:r>
            <a:r>
              <a:rPr lang="da-DK" sz="1800" dirty="0" err="1"/>
              <a:t>Dafolo</a:t>
            </a:r>
            <a:r>
              <a:rPr lang="da-DK" sz="1800" dirty="0"/>
              <a:t>. </a:t>
            </a:r>
          </a:p>
          <a:p>
            <a:endParaRPr lang="da-DK" sz="1800" dirty="0" smtClean="0"/>
          </a:p>
          <a:p>
            <a:r>
              <a:rPr lang="da-DK" sz="1800" dirty="0"/>
              <a:t> </a:t>
            </a:r>
          </a:p>
          <a:p>
            <a:r>
              <a:rPr lang="da-DK" sz="1800" dirty="0" smtClean="0"/>
              <a:t>Lunde </a:t>
            </a:r>
            <a:r>
              <a:rPr lang="da-DK" sz="1800" dirty="0"/>
              <a:t>Frederiksen, Lisbeth, m.fl. (2013): </a:t>
            </a:r>
            <a:r>
              <a:rPr lang="da-DK" sz="1800" i="1" dirty="0"/>
              <a:t>Undervisning i læreruddannelsen – et oplæg til grundlagsdiskussioner.</a:t>
            </a:r>
            <a:r>
              <a:rPr lang="da-DK" sz="1800" dirty="0"/>
              <a:t> Systime</a:t>
            </a:r>
          </a:p>
          <a:p>
            <a:endParaRPr lang="da-DK" sz="1800" dirty="0" smtClean="0"/>
          </a:p>
          <a:p>
            <a:r>
              <a:rPr lang="da-DK" sz="1800" dirty="0"/>
              <a:t> </a:t>
            </a:r>
          </a:p>
          <a:p>
            <a:r>
              <a:rPr lang="da-DK" sz="1800" dirty="0" smtClean="0"/>
              <a:t>Nielsen</a:t>
            </a:r>
            <a:r>
              <a:rPr lang="da-DK" sz="1800" dirty="0"/>
              <a:t>, B. (2008): </a:t>
            </a:r>
            <a:r>
              <a:rPr lang="da-DK" sz="1800" i="1" dirty="0"/>
              <a:t>At studere til lærer</a:t>
            </a:r>
            <a:r>
              <a:rPr lang="da-DK" sz="1800" dirty="0"/>
              <a:t>. Dansklærerforeningens forlag</a:t>
            </a:r>
          </a:p>
          <a:p>
            <a:endParaRPr lang="da-DK" sz="1800" dirty="0" smtClean="0"/>
          </a:p>
          <a:p>
            <a:endParaRPr lang="da-DK" sz="1800" dirty="0" smtClean="0"/>
          </a:p>
          <a:p>
            <a:r>
              <a:rPr lang="da-DK" sz="1800" dirty="0" smtClean="0"/>
              <a:t>Nielsen, Grønbæk, Mølgaard (red., 2014): </a:t>
            </a:r>
            <a:r>
              <a:rPr lang="da-DK" sz="1800" i="1" dirty="0" smtClean="0"/>
              <a:t>Professionsbachelor- uddannelse, kompetencer og udvikling af praksis</a:t>
            </a:r>
            <a:r>
              <a:rPr lang="da-DK" sz="1800" dirty="0" smtClean="0"/>
              <a:t>. UCC/ Samfundslitteratur</a:t>
            </a:r>
            <a:r>
              <a:rPr lang="da-DK" sz="1800" dirty="0"/>
              <a:t> </a:t>
            </a:r>
            <a:r>
              <a:rPr lang="da-DK" sz="1800" dirty="0" smtClean="0"/>
              <a:t>.</a:t>
            </a:r>
          </a:p>
          <a:p>
            <a:endParaRPr lang="da-DK" sz="1800" dirty="0"/>
          </a:p>
          <a:p>
            <a:endParaRPr lang="da-DK" sz="1800" dirty="0"/>
          </a:p>
        </p:txBody>
      </p:sp>
    </p:spTree>
    <p:extLst>
      <p:ext uri="{BB962C8B-B14F-4D97-AF65-F5344CB8AC3E}">
        <p14:creationId xmlns:p14="http://schemas.microsoft.com/office/powerpoint/2010/main" val="203177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006" y="584199"/>
            <a:ext cx="8044732" cy="684561"/>
          </a:xfrm>
        </p:spPr>
        <p:txBody>
          <a:bodyPr/>
          <a:lstStyle/>
          <a:p>
            <a:r>
              <a:rPr lang="da-DK" sz="2800" b="1" dirty="0" smtClean="0"/>
              <a:t>Begrundelser og formål med modellen</a:t>
            </a:r>
            <a:r>
              <a:rPr lang="da-DK" b="1" dirty="0" smtClean="0"/>
              <a:t/>
            </a:r>
            <a:br>
              <a:rPr lang="da-DK" b="1" dirty="0" smtClean="0"/>
            </a:br>
            <a:r>
              <a:rPr lang="da-DK" dirty="0" smtClean="0"/>
              <a:t/>
            </a:r>
            <a:br>
              <a:rPr lang="da-DK" dirty="0" smtClean="0"/>
            </a:br>
            <a:endParaRPr lang="da-DK" dirty="0"/>
          </a:p>
        </p:txBody>
      </p:sp>
      <p:sp>
        <p:nvSpPr>
          <p:cNvPr id="6" name="Pladsholder til tekst 5"/>
          <p:cNvSpPr>
            <a:spLocks noGrp="1"/>
          </p:cNvSpPr>
          <p:nvPr>
            <p:ph type="body" sz="quarter" idx="13"/>
          </p:nvPr>
        </p:nvSpPr>
        <p:spPr>
          <a:xfrm>
            <a:off x="576263" y="1340769"/>
            <a:ext cx="7991474" cy="4501232"/>
          </a:xfrm>
        </p:spPr>
        <p:txBody>
          <a:bodyPr>
            <a:normAutofit fontScale="92500" lnSpcReduction="20000"/>
          </a:bodyPr>
          <a:lstStyle/>
          <a:p>
            <a:pPr marL="0" indent="0">
              <a:buNone/>
            </a:pPr>
            <a:endParaRPr lang="da-DK" sz="2000" dirty="0" smtClean="0"/>
          </a:p>
          <a:p>
            <a:pPr marL="0" indent="0">
              <a:buNone/>
            </a:pPr>
            <a:r>
              <a:rPr lang="da-DK" sz="2000" u="sng" dirty="0" smtClean="0"/>
              <a:t>Fra et uddannelsespolitisk og et professionshøjskoleperspektiv:</a:t>
            </a:r>
          </a:p>
          <a:p>
            <a:pPr marL="0" indent="0">
              <a:buNone/>
            </a:pPr>
            <a:endParaRPr lang="da-DK" sz="2000" dirty="0"/>
          </a:p>
          <a:p>
            <a:r>
              <a:rPr lang="da-DK" sz="2000" dirty="0" smtClean="0"/>
              <a:t>At styre, synliggøre, kvalificere og dokumentere undervisnings- og studieaktiviteterne i en professionsuddannelse. </a:t>
            </a:r>
          </a:p>
          <a:p>
            <a:endParaRPr lang="da-DK" sz="2000" dirty="0" smtClean="0"/>
          </a:p>
          <a:p>
            <a:r>
              <a:rPr lang="da-DK" sz="2000" dirty="0"/>
              <a:t>At skabe øget </a:t>
            </a:r>
            <a:r>
              <a:rPr lang="da-DK" sz="2000" dirty="0" smtClean="0"/>
              <a:t>gennemsigtighed, sammenlignelighed </a:t>
            </a:r>
            <a:r>
              <a:rPr lang="da-DK" sz="2000" dirty="0"/>
              <a:t>og fleksibilitet i </a:t>
            </a:r>
            <a:r>
              <a:rPr lang="da-DK" sz="2000" dirty="0" smtClean="0"/>
              <a:t>uddannelsessystemet, herunder</a:t>
            </a:r>
            <a:r>
              <a:rPr lang="da-DK" sz="2000" dirty="0"/>
              <a:t> </a:t>
            </a:r>
            <a:r>
              <a:rPr lang="da-DK" sz="2000" dirty="0" smtClean="0"/>
              <a:t>synliggørelse af fordelingen af studieaktiviteter og </a:t>
            </a:r>
            <a:r>
              <a:rPr lang="da-DK" sz="2000" dirty="0"/>
              <a:t>progression gennem </a:t>
            </a:r>
            <a:r>
              <a:rPr lang="da-DK" sz="2000" dirty="0" smtClean="0"/>
              <a:t>studiet</a:t>
            </a:r>
          </a:p>
          <a:p>
            <a:pPr marL="0" indent="0">
              <a:buNone/>
            </a:pPr>
            <a:r>
              <a:rPr lang="da-DK" sz="2000" dirty="0" smtClean="0"/>
              <a:t>-------</a:t>
            </a:r>
            <a:endParaRPr lang="da-DK" sz="2000" dirty="0"/>
          </a:p>
          <a:p>
            <a:r>
              <a:rPr lang="da-DK" sz="2000" dirty="0" smtClean="0"/>
              <a:t>At synliggøre mangfoldigheden af undervisnings – og studieaktiviteter i en professionsuddannelse og at kvalitet defineres bredere end antallet af undervisningslektioner.</a:t>
            </a:r>
          </a:p>
          <a:p>
            <a:endParaRPr lang="da-DK" sz="2000" dirty="0"/>
          </a:p>
          <a:p>
            <a:r>
              <a:rPr lang="da-DK" sz="2000" dirty="0" smtClean="0"/>
              <a:t>At skabe et enkelt redskab til gensidig forventningsafstemning mellem undervisere og studerende samt øget studieintensitet</a:t>
            </a:r>
          </a:p>
          <a:p>
            <a:endParaRPr lang="da-DK" sz="2000" dirty="0"/>
          </a:p>
          <a:p>
            <a:r>
              <a:rPr lang="da-DK" sz="2000" dirty="0" smtClean="0"/>
              <a:t>At udvikle et redskab til tilrettelæggelse og udvikling af uddannelserne</a:t>
            </a:r>
          </a:p>
          <a:p>
            <a:pPr marL="0" indent="0">
              <a:buNone/>
            </a:pPr>
            <a:r>
              <a:rPr lang="da-DK" sz="2000" dirty="0" smtClean="0"/>
              <a:t>         (www.uc-dk.dk)</a:t>
            </a:r>
          </a:p>
          <a:p>
            <a:endParaRPr lang="da-DK" sz="2000" dirty="0"/>
          </a:p>
          <a:p>
            <a:endParaRPr lang="da-DK" sz="2000" dirty="0" smtClean="0"/>
          </a:p>
          <a:p>
            <a:endParaRPr lang="da-DK" sz="2000" dirty="0" smtClean="0"/>
          </a:p>
          <a:p>
            <a:endParaRPr lang="da-DK" sz="2000" dirty="0" smtClean="0"/>
          </a:p>
          <a:p>
            <a:endParaRPr lang="da-DK" sz="2000" dirty="0" smtClean="0"/>
          </a:p>
        </p:txBody>
      </p:sp>
    </p:spTree>
    <p:extLst>
      <p:ext uri="{BB962C8B-B14F-4D97-AF65-F5344CB8AC3E}">
        <p14:creationId xmlns:p14="http://schemas.microsoft.com/office/powerpoint/2010/main" val="1870853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b="1" dirty="0"/>
              <a:t>Begrundelser </a:t>
            </a:r>
            <a:r>
              <a:rPr lang="da-DK" sz="2800" b="1" dirty="0" smtClean="0"/>
              <a:t> og  formål  med  modellen</a:t>
            </a:r>
            <a:r>
              <a:rPr lang="da-DK" sz="2800" b="1" dirty="0"/>
              <a:t/>
            </a:r>
            <a:br>
              <a:rPr lang="da-DK" sz="2800" b="1" dirty="0"/>
            </a:br>
            <a:endParaRPr lang="da-DK" sz="2800" dirty="0"/>
          </a:p>
        </p:txBody>
      </p:sp>
      <p:sp>
        <p:nvSpPr>
          <p:cNvPr id="3" name="Pladsholder til dato 2"/>
          <p:cNvSpPr>
            <a:spLocks noGrp="1"/>
          </p:cNvSpPr>
          <p:nvPr>
            <p:ph type="dt" sz="half" idx="10"/>
          </p:nvPr>
        </p:nvSpPr>
        <p:spPr/>
        <p:txBody>
          <a:bodyPr/>
          <a:lstStyle/>
          <a:p>
            <a:fld id="{EBA10EBC-E042-4B19-B963-0CF9DCA263A9}" type="datetime2">
              <a:rPr lang="da-DK" smtClean="0"/>
              <a:t>6. september 2014</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4</a:t>
            </a:fld>
            <a:endParaRPr lang="da-DK" dirty="0"/>
          </a:p>
        </p:txBody>
      </p:sp>
      <p:sp>
        <p:nvSpPr>
          <p:cNvPr id="5" name="Pladsholder til sidefod 4"/>
          <p:cNvSpPr>
            <a:spLocks noGrp="1"/>
          </p:cNvSpPr>
          <p:nvPr>
            <p:ph type="ftr" sz="quarter" idx="12"/>
          </p:nvPr>
        </p:nvSpPr>
        <p:spPr/>
        <p:txBody>
          <a:bodyPr/>
          <a:lstStyle/>
          <a:p>
            <a:r>
              <a:rPr lang="da-DK" smtClean="0"/>
              <a:t>Titel på præsentationen</a:t>
            </a:r>
            <a:endParaRPr lang="da-DK" dirty="0"/>
          </a:p>
        </p:txBody>
      </p:sp>
      <p:sp>
        <p:nvSpPr>
          <p:cNvPr id="6" name="Pladsholder til tekst 5"/>
          <p:cNvSpPr>
            <a:spLocks noGrp="1"/>
          </p:cNvSpPr>
          <p:nvPr>
            <p:ph type="body" sz="quarter" idx="13"/>
          </p:nvPr>
        </p:nvSpPr>
        <p:spPr>
          <a:xfrm>
            <a:off x="523006" y="1412777"/>
            <a:ext cx="8044731" cy="4507660"/>
          </a:xfrm>
        </p:spPr>
        <p:txBody>
          <a:bodyPr>
            <a:normAutofit/>
          </a:bodyPr>
          <a:lstStyle/>
          <a:p>
            <a:pPr marL="0" indent="0">
              <a:buNone/>
            </a:pPr>
            <a:r>
              <a:rPr lang="da-DK" sz="2400" u="sng" dirty="0" smtClean="0"/>
              <a:t>Et pædagogisk- didaktisk perspektiv:</a:t>
            </a:r>
          </a:p>
          <a:p>
            <a:pPr>
              <a:buFontTx/>
              <a:buChar char="-"/>
            </a:pPr>
            <a:endParaRPr lang="da-DK" sz="2000" dirty="0" smtClean="0"/>
          </a:p>
          <a:p>
            <a:pPr>
              <a:buFontTx/>
              <a:buChar char="-"/>
            </a:pPr>
            <a:r>
              <a:rPr lang="da-DK" sz="2000" dirty="0" smtClean="0"/>
              <a:t>Kan være et afsæt for dialog og samarbejde mellem undervisere og studerende om undervisnings- og studieaktiviteter, ansvarsfordeling, forventet arbejdsindsats, mv. i relation til uddannelsens overordnede mål, fagområdets og modulets videns-, færdigheds- og kompetencemål. </a:t>
            </a:r>
          </a:p>
          <a:p>
            <a:pPr>
              <a:buFontTx/>
              <a:buChar char="-"/>
            </a:pPr>
            <a:endParaRPr lang="da-DK" sz="2000" dirty="0" smtClean="0"/>
          </a:p>
          <a:p>
            <a:pPr>
              <a:buFontTx/>
              <a:buChar char="-"/>
            </a:pPr>
            <a:r>
              <a:rPr lang="da-DK" sz="2000" dirty="0" smtClean="0"/>
              <a:t>Kan bidrage til udvikling af kvaliteten i undervisnings- og studieaktiviteterne i et helhedsorienteret og didaktisk perspektiv (Hvad skal de studerende lære, hvorfor og hvordan?).</a:t>
            </a:r>
            <a:endParaRPr lang="da-DK" sz="2000" dirty="0"/>
          </a:p>
          <a:p>
            <a:pPr>
              <a:buFontTx/>
              <a:buChar char="-"/>
            </a:pPr>
            <a:endParaRPr lang="da-DK" sz="2000" dirty="0"/>
          </a:p>
          <a:p>
            <a:pPr>
              <a:buFontTx/>
              <a:buChar char="-"/>
            </a:pPr>
            <a:r>
              <a:rPr lang="da-DK" sz="2000" dirty="0" smtClean="0"/>
              <a:t>Kan danne afsæt for systematisk analyse, refleksion og dialog om studieaktiviteterne og de studerendes læringsudbytte.</a:t>
            </a:r>
          </a:p>
          <a:p>
            <a:pPr>
              <a:buFontTx/>
              <a:buChar char="-"/>
            </a:pPr>
            <a:endParaRPr lang="da-DK" sz="2000" dirty="0"/>
          </a:p>
          <a:p>
            <a:pPr>
              <a:buFontTx/>
              <a:buChar char="-"/>
            </a:pPr>
            <a:r>
              <a:rPr lang="da-DK" sz="2000" dirty="0" smtClean="0"/>
              <a:t>Kan styrke den faglige, pædagogiske og didaktiske videndeling</a:t>
            </a:r>
          </a:p>
          <a:p>
            <a:pPr>
              <a:buFontTx/>
              <a:buChar char="-"/>
            </a:pPr>
            <a:endParaRPr lang="da-DK" sz="2000" dirty="0"/>
          </a:p>
          <a:p>
            <a:pPr lvl="5">
              <a:buFontTx/>
              <a:buChar char="-"/>
            </a:pPr>
            <a:endParaRPr lang="da-DK" sz="1500" dirty="0" smtClean="0"/>
          </a:p>
          <a:p>
            <a:pPr lvl="5">
              <a:buFontTx/>
              <a:buChar char="-"/>
            </a:pPr>
            <a:endParaRPr lang="da-DK" sz="1500" dirty="0"/>
          </a:p>
        </p:txBody>
      </p:sp>
    </p:spTree>
    <p:extLst>
      <p:ext uri="{BB962C8B-B14F-4D97-AF65-F5344CB8AC3E}">
        <p14:creationId xmlns:p14="http://schemas.microsoft.com/office/powerpoint/2010/main" val="3214644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Makkerdrøftelse</a:t>
            </a:r>
            <a:endParaRPr lang="da-DK" sz="2400" b="1" dirty="0"/>
          </a:p>
        </p:txBody>
      </p:sp>
      <p:sp>
        <p:nvSpPr>
          <p:cNvPr id="6" name="Pladsholder til tekst 5"/>
          <p:cNvSpPr>
            <a:spLocks noGrp="1"/>
          </p:cNvSpPr>
          <p:nvPr>
            <p:ph type="body" sz="quarter" idx="13"/>
          </p:nvPr>
        </p:nvSpPr>
        <p:spPr>
          <a:xfrm>
            <a:off x="576263" y="1412777"/>
            <a:ext cx="7991474" cy="4429224"/>
          </a:xfrm>
        </p:spPr>
        <p:txBody>
          <a:bodyPr/>
          <a:lstStyle/>
          <a:p>
            <a:endParaRPr lang="da-DK" dirty="0" smtClean="0"/>
          </a:p>
          <a:p>
            <a:pPr marL="0" indent="0">
              <a:buNone/>
            </a:pPr>
            <a:r>
              <a:rPr lang="da-DK" sz="2000" dirty="0" smtClean="0"/>
              <a:t>1) Hvilke styrker og svagheder har studieaktivitetsmodellen for </a:t>
            </a:r>
          </a:p>
          <a:p>
            <a:pPr marL="0" indent="0">
              <a:buNone/>
            </a:pPr>
            <a:r>
              <a:rPr lang="da-DK" sz="2000" dirty="0" smtClean="0"/>
              <a:t>	studerende?</a:t>
            </a:r>
          </a:p>
          <a:p>
            <a:pPr marL="0" indent="0">
              <a:buNone/>
            </a:pPr>
            <a:r>
              <a:rPr lang="da-DK" sz="2000" dirty="0" smtClean="0"/>
              <a:t>	undervisere</a:t>
            </a:r>
            <a:r>
              <a:rPr lang="da-DK" sz="2000" dirty="0"/>
              <a:t>? </a:t>
            </a:r>
          </a:p>
          <a:p>
            <a:pPr marL="0" indent="0">
              <a:buNone/>
            </a:pPr>
            <a:r>
              <a:rPr lang="da-DK" sz="2000" dirty="0"/>
              <a:t>	</a:t>
            </a:r>
            <a:endParaRPr lang="da-DK" sz="2000" dirty="0" smtClean="0"/>
          </a:p>
          <a:p>
            <a:pPr marL="0" indent="0">
              <a:buNone/>
            </a:pPr>
            <a:endParaRPr lang="da-DK" sz="2000" dirty="0" smtClean="0"/>
          </a:p>
          <a:p>
            <a:pPr marL="0" indent="0">
              <a:buNone/>
            </a:pPr>
            <a:r>
              <a:rPr lang="da-DK" sz="2000" dirty="0" smtClean="0"/>
              <a:t>2) Hvordan kan studieaktivitetsmodellen udvikles til en fuldgyldig </a:t>
            </a:r>
          </a:p>
          <a:p>
            <a:pPr marL="0" indent="0">
              <a:buNone/>
            </a:pPr>
            <a:r>
              <a:rPr lang="da-DK" sz="2000" dirty="0"/>
              <a:t> </a:t>
            </a:r>
            <a:r>
              <a:rPr lang="da-DK" sz="2000" dirty="0" smtClean="0"/>
              <a:t>    didaktisk model? </a:t>
            </a:r>
          </a:p>
          <a:p>
            <a:pPr marL="0" indent="0">
              <a:buNone/>
            </a:pPr>
            <a:r>
              <a:rPr lang="da-DK" dirty="0" smtClean="0"/>
              <a:t>	</a:t>
            </a:r>
            <a:endParaRPr lang="da-DK" dirty="0"/>
          </a:p>
        </p:txBody>
      </p:sp>
    </p:spTree>
    <p:extLst>
      <p:ext uri="{BB962C8B-B14F-4D97-AF65-F5344CB8AC3E}">
        <p14:creationId xmlns:p14="http://schemas.microsoft.com/office/powerpoint/2010/main" val="221642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smtClean="0"/>
              <a:t/>
            </a:r>
            <a:br>
              <a:rPr lang="da-DK" sz="2400" b="1" smtClean="0"/>
            </a:br>
            <a:r>
              <a:rPr lang="da-DK" sz="2400" b="1" smtClean="0"/>
              <a:t>Projekter  </a:t>
            </a:r>
            <a:r>
              <a:rPr lang="da-DK" sz="2400" b="1" dirty="0" smtClean="0"/>
              <a:t>om  studieaktivitetsmodellen</a:t>
            </a:r>
            <a:endParaRPr lang="da-DK" sz="2400" b="1" dirty="0"/>
          </a:p>
        </p:txBody>
      </p:sp>
      <p:sp>
        <p:nvSpPr>
          <p:cNvPr id="6" name="Pladsholder til tekst 5"/>
          <p:cNvSpPr>
            <a:spLocks noGrp="1"/>
          </p:cNvSpPr>
          <p:nvPr>
            <p:ph type="body" sz="quarter" idx="13"/>
          </p:nvPr>
        </p:nvSpPr>
        <p:spPr>
          <a:xfrm>
            <a:off x="576263" y="1412777"/>
            <a:ext cx="7991474" cy="4429224"/>
          </a:xfrm>
        </p:spPr>
        <p:txBody>
          <a:bodyPr>
            <a:normAutofit fontScale="85000" lnSpcReduction="20000"/>
          </a:bodyPr>
          <a:lstStyle/>
          <a:p>
            <a:endParaRPr lang="da-DK" sz="2000" dirty="0"/>
          </a:p>
          <a:p>
            <a:pPr marL="457200" indent="-457200">
              <a:buAutoNum type="arabicParenR"/>
            </a:pPr>
            <a:r>
              <a:rPr lang="da-DK" sz="2000" dirty="0" smtClean="0"/>
              <a:t>Evaluering af arbejdet med studieaktivitetsmodellen i læreruddannelsen i VIA</a:t>
            </a:r>
          </a:p>
          <a:p>
            <a:pPr marL="457200" indent="-457200">
              <a:buAutoNum type="arabicParenR"/>
            </a:pPr>
            <a:endParaRPr lang="da-DK" sz="2000" dirty="0"/>
          </a:p>
          <a:p>
            <a:pPr marL="457200" indent="-457200">
              <a:buAutoNum type="arabicParenR"/>
            </a:pPr>
            <a:r>
              <a:rPr lang="da-DK" sz="2000" dirty="0" smtClean="0"/>
              <a:t>Program i læreruddannelsen i VIA</a:t>
            </a:r>
          </a:p>
          <a:p>
            <a:pPr marL="0" indent="0">
              <a:buNone/>
            </a:pPr>
            <a:endParaRPr lang="da-DK" sz="2000" dirty="0"/>
          </a:p>
          <a:p>
            <a:pPr marL="0" indent="0">
              <a:buNone/>
            </a:pPr>
            <a:r>
              <a:rPr lang="da-DK" sz="2000" dirty="0" smtClean="0"/>
              <a:t>3)      Tværgående følgeforskningsprojekt i VIA/ PSH</a:t>
            </a:r>
          </a:p>
          <a:p>
            <a:pPr marL="0" indent="0">
              <a:buNone/>
            </a:pPr>
            <a:r>
              <a:rPr lang="da-DK" sz="1600" dirty="0" smtClean="0"/>
              <a:t>	         7 udviklingsprojekter i 4 uddannelser. Resultater formidles i antologi.</a:t>
            </a:r>
          </a:p>
          <a:p>
            <a:pPr marL="0" indent="0">
              <a:buNone/>
            </a:pPr>
            <a:r>
              <a:rPr lang="da-DK" sz="1600" dirty="0" smtClean="0"/>
              <a:t>           	         Foreløbige temaer:  Det pædagogiske paradoks </a:t>
            </a:r>
            <a:r>
              <a:rPr lang="da-DK" sz="1600" dirty="0"/>
              <a:t>	</a:t>
            </a:r>
            <a:endParaRPr lang="da-DK" sz="1600" dirty="0" smtClean="0"/>
          </a:p>
          <a:p>
            <a:pPr marL="0" indent="0">
              <a:buNone/>
            </a:pPr>
            <a:r>
              <a:rPr lang="da-DK" sz="1600" dirty="0"/>
              <a:t>	</a:t>
            </a:r>
            <a:r>
              <a:rPr lang="da-DK" sz="1600" dirty="0" smtClean="0"/>
              <a:t>		 Rammesætning</a:t>
            </a:r>
          </a:p>
          <a:p>
            <a:pPr marL="0" indent="0">
              <a:buNone/>
            </a:pPr>
            <a:r>
              <a:rPr lang="da-DK" sz="1600" dirty="0"/>
              <a:t>	</a:t>
            </a:r>
            <a:r>
              <a:rPr lang="da-DK" sz="1600" dirty="0" smtClean="0"/>
              <a:t>		 Studiegruppen</a:t>
            </a:r>
          </a:p>
          <a:p>
            <a:pPr marL="0" indent="0">
              <a:buNone/>
            </a:pPr>
            <a:r>
              <a:rPr lang="da-DK" sz="1600" dirty="0"/>
              <a:t>	</a:t>
            </a:r>
            <a:r>
              <a:rPr lang="da-DK" sz="1600" dirty="0" smtClean="0"/>
              <a:t>		 Engagement og ejerskab</a:t>
            </a:r>
          </a:p>
          <a:p>
            <a:pPr marL="0" indent="0">
              <a:buNone/>
            </a:pPr>
            <a:r>
              <a:rPr lang="da-DK" sz="1600" dirty="0"/>
              <a:t>	</a:t>
            </a:r>
            <a:r>
              <a:rPr lang="da-DK" sz="1600" dirty="0" smtClean="0"/>
              <a:t>		 At dele (u-)viden(hed)</a:t>
            </a:r>
          </a:p>
          <a:p>
            <a:pPr marL="0" indent="0">
              <a:buNone/>
            </a:pPr>
            <a:r>
              <a:rPr lang="da-DK" sz="1600" dirty="0"/>
              <a:t>	</a:t>
            </a:r>
            <a:r>
              <a:rPr lang="da-DK" sz="1600" dirty="0" smtClean="0"/>
              <a:t>		 Betydningen af feedback</a:t>
            </a:r>
          </a:p>
          <a:p>
            <a:pPr marL="0" indent="0">
              <a:buNone/>
            </a:pPr>
            <a:endParaRPr lang="da-DK" sz="2000" dirty="0" smtClean="0"/>
          </a:p>
          <a:p>
            <a:pPr marL="0" indent="0">
              <a:buNone/>
            </a:pPr>
            <a:r>
              <a:rPr lang="da-DK" sz="2000" dirty="0" smtClean="0"/>
              <a:t>4)     Nationalt forskningsprojekt 2015 - 18 </a:t>
            </a:r>
            <a:endParaRPr lang="da-DK" sz="2000" dirty="0"/>
          </a:p>
          <a:p>
            <a:pPr marL="0" indent="0">
              <a:buNone/>
            </a:pPr>
            <a:r>
              <a:rPr lang="da-DK" sz="1600" dirty="0" smtClean="0"/>
              <a:t>	         		De studerendes læreprocesser</a:t>
            </a:r>
          </a:p>
          <a:p>
            <a:pPr marL="0" indent="0">
              <a:buNone/>
            </a:pPr>
            <a:r>
              <a:rPr lang="da-DK" sz="1600" dirty="0"/>
              <a:t>	</a:t>
            </a:r>
            <a:r>
              <a:rPr lang="da-DK" sz="1600" dirty="0" smtClean="0"/>
              <a:t>         		Undervisernes didaktiske refleksioner</a:t>
            </a:r>
          </a:p>
          <a:p>
            <a:pPr marL="0" indent="0">
              <a:buNone/>
            </a:pPr>
            <a:r>
              <a:rPr lang="da-DK" sz="1600" dirty="0"/>
              <a:t>	</a:t>
            </a:r>
            <a:r>
              <a:rPr lang="da-DK" sz="1600" dirty="0" smtClean="0"/>
              <a:t>         		Videndeling	</a:t>
            </a:r>
          </a:p>
          <a:p>
            <a:pPr marL="0" indent="0">
              <a:buNone/>
            </a:pPr>
            <a:r>
              <a:rPr lang="da-DK" sz="1600" dirty="0" smtClean="0"/>
              <a:t>	</a:t>
            </a:r>
          </a:p>
        </p:txBody>
      </p:sp>
    </p:spTree>
    <p:extLst>
      <p:ext uri="{BB962C8B-B14F-4D97-AF65-F5344CB8AC3E}">
        <p14:creationId xmlns:p14="http://schemas.microsoft.com/office/powerpoint/2010/main" val="75625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006" y="584199"/>
            <a:ext cx="8044732" cy="828577"/>
          </a:xfrm>
        </p:spPr>
        <p:txBody>
          <a:bodyPr/>
          <a:lstStyle/>
          <a:p>
            <a:r>
              <a:rPr lang="da-DK" sz="2800" b="1" dirty="0" smtClean="0"/>
              <a:t>Kort om evalueringen</a:t>
            </a:r>
            <a:br>
              <a:rPr lang="da-DK" sz="2800" b="1" dirty="0" smtClean="0"/>
            </a:br>
            <a:endParaRPr lang="da-DK" sz="2800" b="1" dirty="0"/>
          </a:p>
        </p:txBody>
      </p:sp>
      <p:sp>
        <p:nvSpPr>
          <p:cNvPr id="6" name="Pladsholder til tekst 5"/>
          <p:cNvSpPr>
            <a:spLocks noGrp="1"/>
          </p:cNvSpPr>
          <p:nvPr>
            <p:ph type="body" sz="quarter" idx="13"/>
          </p:nvPr>
        </p:nvSpPr>
        <p:spPr>
          <a:xfrm>
            <a:off x="576263" y="1628801"/>
            <a:ext cx="7991474" cy="4213200"/>
          </a:xfrm>
        </p:spPr>
        <p:txBody>
          <a:bodyPr/>
          <a:lstStyle/>
          <a:p>
            <a:pPr marL="0" indent="0">
              <a:buNone/>
            </a:pPr>
            <a:r>
              <a:rPr lang="da-DK" sz="2000" dirty="0" err="1" smtClean="0"/>
              <a:t>Survey</a:t>
            </a:r>
            <a:r>
              <a:rPr lang="da-DK" sz="2000" dirty="0" smtClean="0"/>
              <a:t>-undersøgelse (dec. 2013/ jan. 2014)</a:t>
            </a:r>
          </a:p>
          <a:p>
            <a:pPr marL="0" indent="0">
              <a:buNone/>
            </a:pPr>
            <a:r>
              <a:rPr lang="da-DK" sz="2000" dirty="0" smtClean="0"/>
              <a:t>Analyse og sammenfatning af resultater (feb./marts 2014)</a:t>
            </a:r>
          </a:p>
          <a:p>
            <a:pPr marL="0" indent="0">
              <a:buNone/>
            </a:pPr>
            <a:endParaRPr lang="da-DK" sz="2000" dirty="0" smtClean="0"/>
          </a:p>
          <a:p>
            <a:pPr marL="0" indent="0">
              <a:buNone/>
            </a:pPr>
            <a:r>
              <a:rPr lang="da-DK" sz="2000" dirty="0" smtClean="0"/>
              <a:t>Kvalitativ evaluering (april/ maj 2014):</a:t>
            </a:r>
          </a:p>
          <a:p>
            <a:pPr marL="0" indent="0">
              <a:buNone/>
            </a:pPr>
            <a:r>
              <a:rPr lang="da-DK" sz="2000" dirty="0" smtClean="0"/>
              <a:t>4 fokusgruppeinterviews med studerende </a:t>
            </a:r>
          </a:p>
          <a:p>
            <a:pPr marL="0" indent="0">
              <a:buNone/>
            </a:pPr>
            <a:r>
              <a:rPr lang="da-DK" sz="2000" dirty="0" smtClean="0"/>
              <a:t>4 fokusgruppeinterviews med undervisere</a:t>
            </a:r>
          </a:p>
          <a:p>
            <a:pPr marL="0" indent="0">
              <a:buNone/>
            </a:pPr>
            <a:r>
              <a:rPr lang="da-DK" sz="2000" dirty="0" smtClean="0"/>
              <a:t>Analyse og rapport </a:t>
            </a:r>
          </a:p>
          <a:p>
            <a:pPr marL="0" indent="0">
              <a:buNone/>
            </a:pPr>
            <a:endParaRPr lang="da-DK" sz="2000" dirty="0"/>
          </a:p>
          <a:p>
            <a:pPr marL="0" indent="0">
              <a:buNone/>
            </a:pPr>
            <a:r>
              <a:rPr lang="da-DK" sz="2000" dirty="0" smtClean="0"/>
              <a:t>Fælles og forskellige udfordringer</a:t>
            </a:r>
          </a:p>
          <a:p>
            <a:pPr marL="0" indent="0">
              <a:buNone/>
            </a:pPr>
            <a:r>
              <a:rPr lang="da-DK" sz="2000" dirty="0" smtClean="0"/>
              <a:t>Anledning til refleksion og videreudvikling</a:t>
            </a:r>
          </a:p>
          <a:p>
            <a:pPr marL="0" indent="0">
              <a:buNone/>
            </a:pPr>
            <a:endParaRPr lang="da-DK" sz="2000" dirty="0"/>
          </a:p>
          <a:p>
            <a:pPr marL="0" indent="0">
              <a:buNone/>
            </a:pPr>
            <a:endParaRPr lang="da-DK" sz="2000" dirty="0" smtClean="0"/>
          </a:p>
          <a:p>
            <a:pPr marL="0" indent="0">
              <a:buNone/>
            </a:pPr>
            <a:endParaRPr lang="da-DK" dirty="0"/>
          </a:p>
          <a:p>
            <a:pPr marL="0" indent="0">
              <a:buNone/>
            </a:pPr>
            <a:endParaRPr lang="da-DK" dirty="0"/>
          </a:p>
        </p:txBody>
      </p:sp>
    </p:spTree>
    <p:extLst>
      <p:ext uri="{BB962C8B-B14F-4D97-AF65-F5344CB8AC3E}">
        <p14:creationId xmlns:p14="http://schemas.microsoft.com/office/powerpoint/2010/main" val="213087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b="1" dirty="0" smtClean="0"/>
              <a:t>4 temaer i evalueringen</a:t>
            </a:r>
            <a:endParaRPr lang="da-DK" sz="2800" b="1" dirty="0"/>
          </a:p>
        </p:txBody>
      </p:sp>
      <p:sp>
        <p:nvSpPr>
          <p:cNvPr id="6" name="Pladsholder til tekst 5"/>
          <p:cNvSpPr>
            <a:spLocks noGrp="1"/>
          </p:cNvSpPr>
          <p:nvPr>
            <p:ph type="body" sz="quarter" idx="13"/>
          </p:nvPr>
        </p:nvSpPr>
        <p:spPr/>
        <p:txBody>
          <a:bodyPr>
            <a:normAutofit/>
          </a:bodyPr>
          <a:lstStyle/>
          <a:p>
            <a:pPr marL="457200" indent="-457200">
              <a:buAutoNum type="arabicParenR"/>
            </a:pPr>
            <a:r>
              <a:rPr lang="da-DK" sz="1800" dirty="0" smtClean="0"/>
              <a:t>Information om studieaktivitetsmodellen</a:t>
            </a:r>
          </a:p>
          <a:p>
            <a:pPr marL="457200" indent="-457200">
              <a:buAutoNum type="arabicParenR"/>
            </a:pPr>
            <a:endParaRPr lang="da-DK" sz="1800" dirty="0" smtClean="0"/>
          </a:p>
          <a:p>
            <a:pPr marL="457200" indent="-457200">
              <a:buAutoNum type="arabicParenR"/>
            </a:pPr>
            <a:r>
              <a:rPr lang="da-DK" sz="1800" dirty="0" smtClean="0"/>
              <a:t>Kendskab til modellen – dialog mellem undervisere og studerende</a:t>
            </a:r>
          </a:p>
          <a:p>
            <a:pPr marL="457200" indent="-457200">
              <a:buAutoNum type="arabicParenR"/>
            </a:pPr>
            <a:endParaRPr lang="da-DK" sz="1800" dirty="0"/>
          </a:p>
          <a:p>
            <a:pPr marL="457200" indent="-457200">
              <a:buAutoNum type="arabicParenR"/>
            </a:pPr>
            <a:r>
              <a:rPr lang="da-DK" sz="1800" dirty="0" smtClean="0"/>
              <a:t>Studieaktiviteter i K3 og K4</a:t>
            </a:r>
          </a:p>
          <a:p>
            <a:pPr marL="457200" indent="-457200">
              <a:buAutoNum type="arabicParenR"/>
            </a:pPr>
            <a:endParaRPr lang="da-DK" sz="1800" dirty="0"/>
          </a:p>
          <a:p>
            <a:pPr marL="457200" indent="-457200">
              <a:buAutoNum type="arabicParenR"/>
            </a:pPr>
            <a:r>
              <a:rPr lang="da-DK" sz="1800" dirty="0" smtClean="0"/>
              <a:t>Helhed og sammenhæng i undervisnings- og studieaktiviteterne</a:t>
            </a:r>
            <a:endParaRPr lang="da-DK" sz="1800" dirty="0"/>
          </a:p>
        </p:txBody>
      </p:sp>
    </p:spTree>
    <p:extLst>
      <p:ext uri="{BB962C8B-B14F-4D97-AF65-F5344CB8AC3E}">
        <p14:creationId xmlns:p14="http://schemas.microsoft.com/office/powerpoint/2010/main" val="131602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Information </a:t>
            </a:r>
            <a:r>
              <a:rPr lang="da-DK" sz="2400" b="1" dirty="0"/>
              <a:t>om studieaktivitetsmodellen</a:t>
            </a:r>
            <a:br>
              <a:rPr lang="da-DK" sz="2400" b="1" dirty="0"/>
            </a:br>
            <a:endParaRPr lang="da-DK" sz="2400" b="1" dirty="0"/>
          </a:p>
        </p:txBody>
      </p:sp>
      <p:sp>
        <p:nvSpPr>
          <p:cNvPr id="3" name="Pladsholder til indhold 2"/>
          <p:cNvSpPr>
            <a:spLocks noGrp="1"/>
          </p:cNvSpPr>
          <p:nvPr>
            <p:ph idx="1"/>
          </p:nvPr>
        </p:nvSpPr>
        <p:spPr>
          <a:xfrm>
            <a:off x="575556" y="1412776"/>
            <a:ext cx="7992888" cy="4608511"/>
          </a:xfrm>
        </p:spPr>
        <p:txBody>
          <a:bodyPr>
            <a:normAutofit/>
          </a:bodyPr>
          <a:lstStyle/>
          <a:p>
            <a:r>
              <a:rPr lang="da-DK" sz="1800" dirty="0" smtClean="0"/>
              <a:t>Studieaktivitetsmodellen er præsenteret for både undervisere og studerende i studiestarten</a:t>
            </a:r>
          </a:p>
          <a:p>
            <a:endParaRPr lang="da-DK" sz="1800" dirty="0" smtClean="0"/>
          </a:p>
          <a:p>
            <a:r>
              <a:rPr lang="da-DK" sz="1800" i="1" dirty="0" smtClean="0"/>
              <a:t>	”Vi fik den klasket i hovedet flere gange om dagen i den første tid, </a:t>
            </a:r>
          </a:p>
          <a:p>
            <a:r>
              <a:rPr lang="da-DK" sz="1800" i="1" dirty="0" smtClean="0"/>
              <a:t>                       og siden har vi ikke hørt mere til den… og dog nogle undervisere refererer </a:t>
            </a:r>
          </a:p>
          <a:p>
            <a:r>
              <a:rPr lang="da-DK" sz="1800" i="1" dirty="0"/>
              <a:t>	</a:t>
            </a:r>
            <a:r>
              <a:rPr lang="da-DK" sz="1800" i="1" dirty="0" smtClean="0"/>
              <a:t>  til kategorierne, når vi selv skal arbejde”</a:t>
            </a:r>
          </a:p>
          <a:p>
            <a:r>
              <a:rPr lang="da-DK" sz="1800" i="1" dirty="0" smtClean="0"/>
              <a:t>	</a:t>
            </a:r>
            <a:endParaRPr lang="da-DK" sz="1800" i="1" dirty="0"/>
          </a:p>
          <a:p>
            <a:r>
              <a:rPr lang="da-DK" sz="1800" i="1" dirty="0" smtClean="0"/>
              <a:t>	”Den kunne godt hænge i lokalerne og være synlig, så man kunne snakke 	  om, hvad man skal arbejde med i de forskellige 	kvadranter… og den skal</a:t>
            </a:r>
          </a:p>
          <a:p>
            <a:r>
              <a:rPr lang="da-DK" sz="1800" i="1" dirty="0"/>
              <a:t>	</a:t>
            </a:r>
            <a:r>
              <a:rPr lang="da-DK" sz="1800" i="1" dirty="0" smtClean="0"/>
              <a:t>  være nem at finde på hjemmeside og Studienet”</a:t>
            </a:r>
            <a:endParaRPr lang="da-DK" sz="1800" i="1" dirty="0"/>
          </a:p>
          <a:p>
            <a:endParaRPr lang="da-DK" sz="1800" dirty="0" smtClean="0"/>
          </a:p>
          <a:p>
            <a:r>
              <a:rPr lang="da-DK" sz="1800" dirty="0" smtClean="0"/>
              <a:t>	----</a:t>
            </a:r>
          </a:p>
          <a:p>
            <a:endParaRPr lang="da-DK" sz="1800" dirty="0" smtClean="0"/>
          </a:p>
          <a:p>
            <a:r>
              <a:rPr lang="da-DK" sz="1800" dirty="0"/>
              <a:t>	</a:t>
            </a:r>
            <a:r>
              <a:rPr lang="da-DK" sz="1800" dirty="0" smtClean="0"/>
              <a:t>”</a:t>
            </a:r>
            <a:r>
              <a:rPr lang="da-DK" sz="1800" i="1" dirty="0" smtClean="0"/>
              <a:t>Der er ingen fælles forståelse af modellen, vi bruger den forskelligt…”</a:t>
            </a:r>
          </a:p>
          <a:p>
            <a:endParaRPr lang="da-DK" sz="2000" b="1" dirty="0" smtClean="0"/>
          </a:p>
          <a:p>
            <a:r>
              <a:rPr lang="da-DK" sz="2000" b="1" dirty="0"/>
              <a:t>	</a:t>
            </a:r>
            <a:r>
              <a:rPr lang="da-DK" sz="2000" dirty="0" smtClean="0"/>
              <a:t>”</a:t>
            </a:r>
            <a:r>
              <a:rPr lang="da-DK" sz="1800" i="1" dirty="0" smtClean="0"/>
              <a:t>Man kunne lave et studieintroducerende forløb, så de studerende trænes i, 	 hvad det vil sige at være studerende”</a:t>
            </a:r>
          </a:p>
          <a:p>
            <a:endParaRPr lang="da-DK" sz="1800" i="1" dirty="0"/>
          </a:p>
          <a:p>
            <a:r>
              <a:rPr lang="da-DK" sz="1800" dirty="0" smtClean="0"/>
              <a:t>	”</a:t>
            </a:r>
            <a:r>
              <a:rPr lang="da-DK" sz="1800" i="1" dirty="0"/>
              <a:t>Næste år har vi flere eksempler fra modulerne, og så kan den bedre</a:t>
            </a:r>
          </a:p>
          <a:p>
            <a:r>
              <a:rPr lang="da-DK" sz="1800" i="1" dirty="0"/>
              <a:t>	 komme til udtryk i studieplanerne”</a:t>
            </a:r>
          </a:p>
        </p:txBody>
      </p:sp>
    </p:spTree>
    <p:extLst>
      <p:ext uri="{BB962C8B-B14F-4D97-AF65-F5344CB8AC3E}">
        <p14:creationId xmlns:p14="http://schemas.microsoft.com/office/powerpoint/2010/main" val="834116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VIA University College">
      <a:dk1>
        <a:srgbClr val="414141"/>
      </a:dk1>
      <a:lt1>
        <a:sysClr val="window" lastClr="FFFFFF"/>
      </a:lt1>
      <a:dk2>
        <a:srgbClr val="8CC35A"/>
      </a:dk2>
      <a:lt2>
        <a:srgbClr val="AFAFAF"/>
      </a:lt2>
      <a:accent1>
        <a:srgbClr val="FFBE50"/>
      </a:accent1>
      <a:accent2>
        <a:srgbClr val="FF9164"/>
      </a:accent2>
      <a:accent3>
        <a:srgbClr val="FF7369"/>
      </a:accent3>
      <a:accent4>
        <a:srgbClr val="A0A0DC"/>
      </a:accent4>
      <a:accent5>
        <a:srgbClr val="78B4DC"/>
      </a:accent5>
      <a:accent6>
        <a:srgbClr val="32C8AA"/>
      </a:accent6>
      <a:hlink>
        <a:srgbClr val="0000FF"/>
      </a:hlink>
      <a:folHlink>
        <a:srgbClr val="800080"/>
      </a:folHlink>
    </a:clrScheme>
    <a:fontScheme name="VIA University College">
      <a:majorFont>
        <a:latin typeface="VIA Type Office"/>
        <a:ea typeface=""/>
        <a:cs typeface=""/>
      </a:majorFont>
      <a:minorFont>
        <a:latin typeface="VIA Type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indent="0" algn="l" defTabSz="914400" rtl="0" eaLnBrk="1" latinLnBrk="0" hangingPunct="1">
          <a:lnSpc>
            <a:spcPct val="83000"/>
          </a:lnSpc>
          <a:spcBef>
            <a:spcPct val="20000"/>
          </a:spcBef>
          <a:buFont typeface="VIA Type Office" panose="02000503000000020004" pitchFamily="2" charset="0"/>
          <a:buNone/>
          <a:defRPr sz="1600" kern="1200" spc="-100" baseline="0" dirty="0" smtClean="0">
            <a:solidFill>
              <a:schemeClr val="tx1"/>
            </a:solidFill>
            <a:latin typeface="Via Light Office" panose="02000503000000020004" pitchFamily="2" charset="0"/>
            <a:ea typeface="+mn-ea"/>
            <a:cs typeface="+mn-cs"/>
          </a:defRPr>
        </a:defPPr>
      </a:lstStyle>
    </a:txDef>
  </a:objectDefaults>
  <a:extraClrSchemeLst/>
  <a:extLst>
    <a:ext uri="{05A4C25C-085E-4340-85A3-A5531E510DB2}">
      <thm15:themeFamily xmlns="" xmlns:thm15="http://schemas.microsoft.com/office/thememl/2012/main" name="Blank.potx" id="{C26487BB-FE3D-494A-A9C6-8C15B9D85F6B}" vid="{C65DB066-AEC4-4B55-8D0A-EA00B4BE1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771</Words>
  <Application>Microsoft Office PowerPoint</Application>
  <PresentationFormat>Skærmshow (4:3)</PresentationFormat>
  <Paragraphs>282</Paragraphs>
  <Slides>22</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Diastitler</vt:lpstr>
      </vt:variant>
      <vt:variant>
        <vt:i4>22</vt:i4>
      </vt:variant>
    </vt:vector>
  </HeadingPairs>
  <TitlesOfParts>
    <vt:vector size="27" baseType="lpstr">
      <vt:lpstr>Arial</vt:lpstr>
      <vt:lpstr>VIA Type Office</vt:lpstr>
      <vt:lpstr>Calibri</vt:lpstr>
      <vt:lpstr>VIA Type Office Light</vt:lpstr>
      <vt:lpstr>Blank</vt:lpstr>
      <vt:lpstr>            Studieaktivitetsmodellen   - præsentation  af  modellen,   - formål,  baggrund  og  begrundelser   - erfaringer  og  anbefalinger </vt:lpstr>
      <vt:lpstr>PowerPoint-præsentation</vt:lpstr>
      <vt:lpstr>Begrundelser og formål med modellen  </vt:lpstr>
      <vt:lpstr>Begrundelser  og  formål  med  modellen </vt:lpstr>
      <vt:lpstr>Makkerdrøftelse</vt:lpstr>
      <vt:lpstr> Projekter  om  studieaktivitetsmodellen</vt:lpstr>
      <vt:lpstr>Kort om evalueringen </vt:lpstr>
      <vt:lpstr>4 temaer i evalueringen</vt:lpstr>
      <vt:lpstr>Information om studieaktivitetsmodellen </vt:lpstr>
      <vt:lpstr>Information om studieaktivitetsmodellen - anbefalinger </vt:lpstr>
      <vt:lpstr>Forventninger  til  studerende…. . ?</vt:lpstr>
      <vt:lpstr>Kendskab til modellen – dialog mellem undervisere og studerende</vt:lpstr>
      <vt:lpstr>Dialog mellem undervisere og studerende – anbefalinger </vt:lpstr>
      <vt:lpstr>Studieaktiviteter i K 3 og  K4  -  udnyttelse af modellen 4 kategorier </vt:lpstr>
      <vt:lpstr>Studieaktiviteter i K 3 og  K4  og udnyttelse af modellen 4 kategorier </vt:lpstr>
      <vt:lpstr>Studieaktiviteter i K 3 og  K4  - anbefalinger </vt:lpstr>
      <vt:lpstr>Makkerdrøftelse:</vt:lpstr>
      <vt:lpstr>Eksempler på studieaktiviteter </vt:lpstr>
      <vt:lpstr>Helhed og sammenhæng i undervisnings - og studieaktiviteterne</vt:lpstr>
      <vt:lpstr>Helhed og sammenhæng  - anbefalinger</vt:lpstr>
      <vt:lpstr>Afsluttende pointe</vt:lpstr>
      <vt:lpstr>Litteratur – til  inspiration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2014-05-11T10:10:09Z</dcterms:created>
  <dcterms:modified xsi:type="dcterms:W3CDTF">2014-09-06T15:17:41Z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