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70" r:id="rId12"/>
    <p:sldId id="264" r:id="rId13"/>
    <p:sldId id="290" r:id="rId14"/>
    <p:sldId id="272" r:id="rId15"/>
    <p:sldId id="280" r:id="rId16"/>
    <p:sldId id="279" r:id="rId17"/>
    <p:sldId id="285" r:id="rId18"/>
    <p:sldId id="281" r:id="rId19"/>
    <p:sldId id="284" r:id="rId20"/>
    <p:sldId id="282" r:id="rId21"/>
    <p:sldId id="283" r:id="rId22"/>
    <p:sldId id="276" r:id="rId23"/>
    <p:sldId id="277" r:id="rId24"/>
    <p:sldId id="278" r:id="rId25"/>
    <p:sldId id="286" r:id="rId26"/>
    <p:sldId id="287" r:id="rId27"/>
    <p:sldId id="288" r:id="rId28"/>
    <p:sldId id="289" r:id="rId29"/>
    <p:sldId id="275" r:id="rId30"/>
    <p:sldId id="261" r:id="rId31"/>
    <p:sldId id="263" r:id="rId3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4CE8-65D4-44DB-8F10-8E61A81A9861}" type="datetimeFigureOut">
              <a:rPr lang="nb-NO" smtClean="0"/>
              <a:pPr/>
              <a:t>07.09.2014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936B-872B-469D-AF52-E8AFBEF2BDA9}" type="slidenum">
              <a:rPr lang="nb-NO" smtClean="0"/>
              <a:pPr/>
              <a:t>‹nr.›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79512" y="188640"/>
            <a:ext cx="87849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smtClean="0"/>
              <a:t>S. Ongstad:  Språk og didaktikk </a:t>
            </a:r>
            <a:r>
              <a:rPr lang="nb-NO" sz="2400" i="1" smtClean="0"/>
              <a:t>i </a:t>
            </a:r>
            <a:r>
              <a:rPr lang="nb-NO" sz="2400" smtClean="0"/>
              <a:t>eller </a:t>
            </a:r>
            <a:r>
              <a:rPr lang="nb-NO" sz="2400" i="1" smtClean="0"/>
              <a:t>og/som</a:t>
            </a:r>
            <a:r>
              <a:rPr lang="nb-NO" sz="2400" smtClean="0"/>
              <a:t> fag?</a:t>
            </a:r>
          </a:p>
          <a:p>
            <a:endParaRPr lang="nb-NO" sz="2000"/>
          </a:p>
          <a:p>
            <a:r>
              <a:rPr lang="nb-NO" sz="2000" smtClean="0"/>
              <a:t>Kontekst</a:t>
            </a:r>
          </a:p>
          <a:p>
            <a:r>
              <a:rPr lang="nb-NO" sz="2000"/>
              <a:t>	</a:t>
            </a:r>
            <a:r>
              <a:rPr lang="nb-NO" sz="2000" smtClean="0"/>
              <a:t>- grunnleggende ferdigheter (fra 2006)</a:t>
            </a:r>
          </a:p>
          <a:p>
            <a:r>
              <a:rPr lang="nb-NO" sz="2000"/>
              <a:t>	</a:t>
            </a:r>
            <a:r>
              <a:rPr lang="nb-NO" sz="2000" smtClean="0"/>
              <a:t>- læringsutbyttebeskrivelser (fra 2012)</a:t>
            </a:r>
          </a:p>
          <a:p>
            <a:r>
              <a:rPr lang="nb-NO" sz="2000"/>
              <a:t>	</a:t>
            </a:r>
            <a:r>
              <a:rPr lang="nb-NO" sz="2000" smtClean="0"/>
              <a:t>- generell læreplan (fra 1993)</a:t>
            </a:r>
          </a:p>
          <a:p>
            <a:r>
              <a:rPr lang="nb-NO" sz="2000"/>
              <a:t>	</a:t>
            </a:r>
            <a:r>
              <a:rPr lang="nb-NO" sz="2000" smtClean="0"/>
              <a:t>- femårig lærerutdanning (fra 2017)</a:t>
            </a:r>
          </a:p>
          <a:p>
            <a:r>
              <a:rPr lang="nb-NO" sz="2000" smtClean="0"/>
              <a:t>Fokus</a:t>
            </a:r>
          </a:p>
          <a:p>
            <a:r>
              <a:rPr lang="nb-NO" sz="2000"/>
              <a:t>	v</a:t>
            </a:r>
            <a:r>
              <a:rPr lang="nb-NO" sz="2000" smtClean="0"/>
              <a:t>ise systematisk sammenheng mellom kommunikasjonsoppfatninger og:</a:t>
            </a:r>
          </a:p>
          <a:p>
            <a:r>
              <a:rPr lang="nb-NO" sz="2000"/>
              <a:t>	</a:t>
            </a:r>
            <a:r>
              <a:rPr lang="nb-NO" sz="2000" smtClean="0"/>
              <a:t>	- klassiske og nyere danningsmål</a:t>
            </a:r>
          </a:p>
          <a:p>
            <a:r>
              <a:rPr lang="nb-NO" sz="2000"/>
              <a:t>	</a:t>
            </a:r>
            <a:r>
              <a:rPr lang="nb-NO" sz="2000" smtClean="0"/>
              <a:t>	- definisjoner og oppfatninger av filosofi</a:t>
            </a:r>
          </a:p>
          <a:p>
            <a:r>
              <a:rPr lang="nb-NO" sz="2000"/>
              <a:t>	</a:t>
            </a:r>
            <a:r>
              <a:rPr lang="nb-NO" sz="2000" smtClean="0"/>
              <a:t>	- institusjonell organisering av (fag-)kunnskap</a:t>
            </a:r>
          </a:p>
          <a:p>
            <a:r>
              <a:rPr lang="nb-NO" sz="2000"/>
              <a:t>	</a:t>
            </a:r>
            <a:r>
              <a:rPr lang="nb-NO" sz="2000" smtClean="0"/>
              <a:t>	- fagdidaktikk</a:t>
            </a:r>
          </a:p>
          <a:p>
            <a:r>
              <a:rPr lang="nb-NO" sz="2000" smtClean="0"/>
              <a:t>Relevans</a:t>
            </a:r>
          </a:p>
          <a:p>
            <a:r>
              <a:rPr lang="nb-NO" sz="2000"/>
              <a:t>	</a:t>
            </a:r>
            <a:r>
              <a:rPr lang="nb-NO" sz="2000" smtClean="0"/>
              <a:t>- oppgavegiving og testing (lokalt, nasjonalt og internasjonalt)</a:t>
            </a:r>
          </a:p>
          <a:p>
            <a:r>
              <a:rPr lang="nb-NO" sz="2000"/>
              <a:t>	</a:t>
            </a:r>
            <a:r>
              <a:rPr lang="nb-NO" sz="2000" smtClean="0"/>
              <a:t>- læreplandesign/læreplankritikk</a:t>
            </a:r>
          </a:p>
          <a:p>
            <a:r>
              <a:rPr lang="nb-NO" sz="2000"/>
              <a:t>	</a:t>
            </a:r>
            <a:r>
              <a:rPr lang="nb-NO" sz="2000" smtClean="0"/>
              <a:t>- dokumentasjonssamfunnet?</a:t>
            </a:r>
            <a:endParaRPr lang="nb-N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95536" y="257735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u="sng" dirty="0" smtClean="0"/>
              <a:t>(Filosofi)</a:t>
            </a:r>
          </a:p>
          <a:p>
            <a:r>
              <a:rPr lang="nb-NO" sz="1600" dirty="0" smtClean="0"/>
              <a:t>Kant (1987)</a:t>
            </a:r>
            <a:r>
              <a:rPr lang="nb-NO" sz="1600" dirty="0" smtClean="0">
                <a:solidFill>
                  <a:srgbClr val="FF0000"/>
                </a:solidFill>
              </a:rPr>
              <a:t> </a:t>
            </a:r>
            <a:r>
              <a:rPr lang="nb-NO" sz="1600" dirty="0" err="1" smtClean="0"/>
              <a:t>Kritik</a:t>
            </a:r>
            <a:r>
              <a:rPr lang="nb-NO" sz="1600" dirty="0" smtClean="0"/>
              <a:t> der ...	Urteilskraft	reinen </a:t>
            </a:r>
            <a:r>
              <a:rPr lang="nb-NO" sz="1600" dirty="0" err="1" smtClean="0"/>
              <a:t>Vernunft</a:t>
            </a:r>
            <a:r>
              <a:rPr lang="nb-NO" sz="1600" dirty="0" smtClean="0"/>
              <a:t>	</a:t>
            </a:r>
            <a:r>
              <a:rPr lang="nb-NO" sz="1600" dirty="0" err="1" smtClean="0"/>
              <a:t>praktischen</a:t>
            </a:r>
            <a:r>
              <a:rPr lang="nb-NO" sz="1600" dirty="0" smtClean="0"/>
              <a:t> </a:t>
            </a:r>
            <a:r>
              <a:rPr lang="nb-NO" sz="1600" dirty="0" err="1" smtClean="0"/>
              <a:t>Vernunft</a:t>
            </a:r>
            <a:endParaRPr lang="nb-NO" sz="1600" dirty="0" smtClean="0"/>
          </a:p>
          <a:p>
            <a:r>
              <a:rPr lang="nb-NO" sz="1600" dirty="0" smtClean="0"/>
              <a:t>Kant human </a:t>
            </a:r>
            <a:r>
              <a:rPr lang="nb-NO" sz="1600" dirty="0" err="1" smtClean="0"/>
              <a:t>mind</a:t>
            </a:r>
            <a:r>
              <a:rPr lang="nb-NO" sz="1600" dirty="0" smtClean="0"/>
              <a:t> </a:t>
            </a:r>
            <a:r>
              <a:rPr lang="nb-NO" sz="1600" dirty="0" err="1" smtClean="0"/>
              <a:t>powers</a:t>
            </a:r>
            <a:r>
              <a:rPr lang="nb-NO" sz="1600" dirty="0" smtClean="0"/>
              <a:t>	</a:t>
            </a:r>
            <a:r>
              <a:rPr lang="nb-NO" sz="1500" dirty="0" smtClean="0"/>
              <a:t>feeling of dis/</a:t>
            </a:r>
            <a:r>
              <a:rPr lang="nb-NO" sz="1500" dirty="0" err="1" smtClean="0"/>
              <a:t>pleasure</a:t>
            </a:r>
            <a:r>
              <a:rPr lang="nb-NO" sz="1600" dirty="0" smtClean="0"/>
              <a:t>	</a:t>
            </a:r>
            <a:r>
              <a:rPr lang="nb-NO" sz="1600" dirty="0" err="1" smtClean="0"/>
              <a:t>cognitive</a:t>
            </a:r>
            <a:r>
              <a:rPr lang="nb-NO" sz="1600" dirty="0" smtClean="0"/>
              <a:t> </a:t>
            </a:r>
            <a:r>
              <a:rPr lang="nb-NO" sz="1600" dirty="0" err="1" smtClean="0"/>
              <a:t>power</a:t>
            </a:r>
            <a:r>
              <a:rPr lang="nb-NO" sz="1600" dirty="0" smtClean="0"/>
              <a:t>	</a:t>
            </a:r>
            <a:r>
              <a:rPr lang="nb-NO" sz="1600" dirty="0" err="1" smtClean="0"/>
              <a:t>power</a:t>
            </a:r>
            <a:r>
              <a:rPr lang="nb-NO" sz="1600" dirty="0" smtClean="0"/>
              <a:t> of </a:t>
            </a:r>
            <a:r>
              <a:rPr lang="nb-NO" sz="1600" dirty="0" err="1" smtClean="0"/>
              <a:t>desire</a:t>
            </a:r>
            <a:r>
              <a:rPr lang="nb-NO" sz="1600" dirty="0" smtClean="0"/>
              <a:t>	</a:t>
            </a:r>
          </a:p>
          <a:p>
            <a:r>
              <a:rPr lang="nb-NO" sz="1600" dirty="0" err="1" smtClean="0"/>
              <a:t>O'Hear</a:t>
            </a:r>
            <a:r>
              <a:rPr lang="nb-NO" sz="1600" dirty="0" smtClean="0"/>
              <a:t> (2000)		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beautiful</a:t>
            </a:r>
            <a:r>
              <a:rPr lang="nb-NO" sz="1600" dirty="0" smtClean="0"/>
              <a:t>	</a:t>
            </a:r>
            <a:r>
              <a:rPr lang="nb-NO" sz="1600" i="1" dirty="0" err="1" smtClean="0"/>
              <a:t>the</a:t>
            </a:r>
            <a:r>
              <a:rPr lang="nb-NO" sz="1600" i="1" dirty="0" smtClean="0"/>
              <a:t> true 		</a:t>
            </a:r>
            <a:r>
              <a:rPr lang="nb-NO" sz="1600" i="1" dirty="0" err="1" smtClean="0"/>
              <a:t>the</a:t>
            </a:r>
            <a:r>
              <a:rPr lang="nb-NO" sz="1600" i="1" dirty="0" smtClean="0"/>
              <a:t> </a:t>
            </a:r>
            <a:r>
              <a:rPr lang="nb-NO" sz="1600" i="1" dirty="0" err="1" smtClean="0"/>
              <a:t>good</a:t>
            </a:r>
            <a:endParaRPr lang="nb-NO" sz="1600" dirty="0" smtClean="0"/>
          </a:p>
          <a:p>
            <a:r>
              <a:rPr lang="nb-NO" sz="1600" dirty="0" smtClean="0"/>
              <a:t>Steiner (1927) 		</a:t>
            </a:r>
            <a:r>
              <a:rPr lang="nb-NO" sz="1600" i="1" dirty="0" err="1" smtClean="0"/>
              <a:t>beauty</a:t>
            </a:r>
            <a:r>
              <a:rPr lang="nb-NO" sz="1600" i="1" dirty="0" smtClean="0"/>
              <a:t> 		</a:t>
            </a:r>
            <a:r>
              <a:rPr lang="nb-NO" sz="1600" i="1" dirty="0" err="1" smtClean="0"/>
              <a:t>truth</a:t>
            </a:r>
            <a:r>
              <a:rPr lang="nb-NO" sz="1600" i="1" dirty="0" smtClean="0"/>
              <a:t>		</a:t>
            </a:r>
            <a:r>
              <a:rPr lang="nb-NO" sz="1600" i="1" dirty="0" err="1" smtClean="0"/>
              <a:t>goodness</a:t>
            </a:r>
            <a:endParaRPr lang="nb-NO" sz="1600" dirty="0" smtClean="0"/>
          </a:p>
          <a:p>
            <a:r>
              <a:rPr lang="nb-NO" sz="1600" dirty="0" err="1" smtClean="0"/>
              <a:t>Thielst</a:t>
            </a:r>
            <a:r>
              <a:rPr lang="nb-NO" sz="1600" dirty="0" smtClean="0"/>
              <a:t> (2001)		det </a:t>
            </a:r>
            <a:r>
              <a:rPr lang="nb-NO" sz="1600" dirty="0" err="1" smtClean="0"/>
              <a:t>skønne</a:t>
            </a:r>
            <a:r>
              <a:rPr lang="nb-NO" sz="1600" dirty="0" smtClean="0"/>
              <a:t>		det sande		det gode</a:t>
            </a:r>
          </a:p>
          <a:p>
            <a:r>
              <a:rPr lang="nb-NO" sz="1600" dirty="0"/>
              <a:t>	</a:t>
            </a:r>
            <a:r>
              <a:rPr lang="nb-NO" sz="1600" dirty="0" smtClean="0"/>
              <a:t>dvs. som		</a:t>
            </a:r>
            <a:r>
              <a:rPr lang="nb-NO" sz="1600" dirty="0" err="1" smtClean="0"/>
              <a:t>æstetik</a:t>
            </a:r>
            <a:r>
              <a:rPr lang="nb-NO" sz="1600" dirty="0" smtClean="0"/>
              <a:t>		</a:t>
            </a:r>
            <a:r>
              <a:rPr lang="nb-NO" sz="1600" dirty="0" err="1" smtClean="0"/>
              <a:t>erkendelsesteori</a:t>
            </a:r>
            <a:r>
              <a:rPr lang="nb-NO" sz="1600" dirty="0" smtClean="0"/>
              <a:t>	</a:t>
            </a:r>
            <a:r>
              <a:rPr lang="nb-NO" sz="1600" dirty="0" err="1" smtClean="0"/>
              <a:t>etik</a:t>
            </a:r>
            <a:r>
              <a:rPr lang="nb-NO" sz="1600" dirty="0" smtClean="0"/>
              <a:t>	</a:t>
            </a:r>
          </a:p>
          <a:p>
            <a:r>
              <a:rPr lang="nb-NO" sz="1600" dirty="0" smtClean="0"/>
              <a:t>Svendsen og </a:t>
            </a:r>
            <a:r>
              <a:rPr lang="nb-NO" sz="1600" dirty="0" err="1" smtClean="0"/>
              <a:t>Säätelä</a:t>
            </a:r>
            <a:r>
              <a:rPr lang="nb-NO" sz="1600" dirty="0" smtClean="0"/>
              <a:t> (2004)	</a:t>
            </a:r>
            <a:r>
              <a:rPr lang="nb-NO" sz="1600" dirty="0" smtClean="0">
                <a:solidFill>
                  <a:srgbClr val="FF0000"/>
                </a:solidFill>
              </a:rPr>
              <a:t>det skjønne	det sanne		det gode </a:t>
            </a:r>
          </a:p>
          <a:p>
            <a:endParaRPr lang="nb-NO" sz="1600" dirty="0" smtClean="0"/>
          </a:p>
          <a:p>
            <a:r>
              <a:rPr lang="nb-NO" sz="1600" u="sng" dirty="0" smtClean="0"/>
              <a:t>(Fag-/områder)</a:t>
            </a:r>
          </a:p>
          <a:p>
            <a:r>
              <a:rPr lang="nb-NO" sz="1600" dirty="0" smtClean="0"/>
              <a:t>Eksempler på prototypiske fag	psykologi		fysikk		sosiologi</a:t>
            </a:r>
          </a:p>
          <a:p>
            <a:r>
              <a:rPr lang="nb-NO" sz="1600" dirty="0" smtClean="0"/>
              <a:t>Eksempler på faggrupper	</a:t>
            </a:r>
            <a:r>
              <a:rPr lang="nb-NO" sz="1600" dirty="0" smtClean="0">
                <a:solidFill>
                  <a:srgbClr val="FF0000"/>
                </a:solidFill>
              </a:rPr>
              <a:t>estetiske fag	realfag		samfunnsfag</a:t>
            </a:r>
          </a:p>
          <a:p>
            <a:r>
              <a:rPr lang="nb-NO" sz="1600" dirty="0" smtClean="0"/>
              <a:t>Filosofiske hovedområder	</a:t>
            </a:r>
            <a:r>
              <a:rPr lang="nb-NO" sz="1600" dirty="0" smtClean="0">
                <a:solidFill>
                  <a:srgbClr val="FF0000"/>
                </a:solidFill>
              </a:rPr>
              <a:t>estetikk		epistemologi	etikk</a:t>
            </a:r>
          </a:p>
          <a:p>
            <a:r>
              <a:rPr lang="nb-NO" sz="1600" dirty="0" smtClean="0"/>
              <a:t>Filmstudier (Altman, 1999)	syntaks		semantikk		pragmatikk</a:t>
            </a:r>
          </a:p>
          <a:p>
            <a:endParaRPr lang="nb-NO" sz="1600" dirty="0" smtClean="0"/>
          </a:p>
          <a:p>
            <a:r>
              <a:rPr lang="nb-NO" sz="1600" u="sng" dirty="0" smtClean="0"/>
              <a:t>(Kritikk…)</a:t>
            </a:r>
          </a:p>
          <a:p>
            <a:r>
              <a:rPr lang="nb-NO" sz="1600" dirty="0" smtClean="0"/>
              <a:t>av vekt på enkeltaspekt	subjektivistisk	</a:t>
            </a:r>
            <a:r>
              <a:rPr lang="nb-NO" sz="1600" dirty="0" err="1" smtClean="0"/>
              <a:t>objektivistisk</a:t>
            </a:r>
            <a:r>
              <a:rPr lang="nb-NO" sz="1600" dirty="0" smtClean="0"/>
              <a:t>	aktivistisk</a:t>
            </a:r>
          </a:p>
          <a:p>
            <a:r>
              <a:rPr lang="nb-NO" sz="1600" dirty="0" smtClean="0"/>
              <a:t>   brukt delvis 		</a:t>
            </a:r>
            <a:r>
              <a:rPr lang="nb-NO" sz="1600" dirty="0" err="1" smtClean="0"/>
              <a:t>ekspressitivistisk</a:t>
            </a:r>
            <a:r>
              <a:rPr lang="nb-NO" sz="1600" dirty="0" smtClean="0"/>
              <a:t>	positivistisk	funksjonalistisk</a:t>
            </a:r>
          </a:p>
          <a:p>
            <a:r>
              <a:rPr lang="nb-NO" sz="1600" dirty="0"/>
              <a:t> </a:t>
            </a:r>
            <a:r>
              <a:rPr lang="nb-NO" sz="1600" dirty="0" smtClean="0"/>
              <a:t>   nedsettende 		formalistisk	</a:t>
            </a:r>
            <a:r>
              <a:rPr lang="nb-NO" sz="1600" dirty="0" err="1" smtClean="0"/>
              <a:t>essensialistisk</a:t>
            </a:r>
            <a:r>
              <a:rPr lang="nb-NO" sz="1600" dirty="0" smtClean="0"/>
              <a:t>	utilitaristisk</a:t>
            </a:r>
          </a:p>
          <a:p>
            <a:endParaRPr lang="nb-NO" sz="1600" dirty="0" smtClean="0"/>
          </a:p>
          <a:p>
            <a:r>
              <a:rPr lang="nb-NO" sz="2000" b="1" dirty="0" smtClean="0"/>
              <a:t>Forenklet konklusjon:</a:t>
            </a:r>
          </a:p>
          <a:p>
            <a:r>
              <a:rPr lang="nb-NO" sz="1600" dirty="0" smtClean="0"/>
              <a:t>Kroppskontekst (SO)		</a:t>
            </a:r>
            <a:r>
              <a:rPr lang="nb-NO" sz="1600" b="1" dirty="0" smtClean="0">
                <a:solidFill>
                  <a:srgbClr val="FF0000"/>
                </a:solidFill>
              </a:rPr>
              <a:t>selv		verden		samfunn</a:t>
            </a:r>
          </a:p>
          <a:p>
            <a:r>
              <a:rPr lang="nb-NO" sz="1600" dirty="0" smtClean="0"/>
              <a:t> filosofiens hovedområder	</a:t>
            </a:r>
            <a:r>
              <a:rPr lang="nb-NO" sz="1600" b="1" dirty="0" smtClean="0">
                <a:solidFill>
                  <a:srgbClr val="FF0000"/>
                </a:solidFill>
              </a:rPr>
              <a:t>estetikk		epistemologi	etikk</a:t>
            </a:r>
            <a:endParaRPr lang="nb-NO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251520" y="260648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Pedagogisk, didaktisk og fagdidaktisk</a:t>
            </a:r>
            <a:endParaRPr lang="nb-NO" sz="2000" dirty="0" smtClean="0"/>
          </a:p>
          <a:p>
            <a:r>
              <a:rPr lang="nb-NO" sz="1600" dirty="0" smtClean="0"/>
              <a:t> </a:t>
            </a:r>
          </a:p>
          <a:p>
            <a:r>
              <a:rPr lang="nb-NO" sz="1600" dirty="0" smtClean="0"/>
              <a:t>Aristotelisk, retorisk tradisjon	</a:t>
            </a:r>
            <a:r>
              <a:rPr lang="nb-NO" sz="1600" dirty="0" smtClean="0">
                <a:solidFill>
                  <a:srgbClr val="FF0000"/>
                </a:solidFill>
              </a:rPr>
              <a:t>patos		logos		etos</a:t>
            </a:r>
          </a:p>
          <a:p>
            <a:r>
              <a:rPr lang="nb-NO" sz="1600" dirty="0" smtClean="0"/>
              <a:t>Klassiske danningsmål (Platon)	</a:t>
            </a:r>
            <a:r>
              <a:rPr lang="nb-NO" sz="1600" dirty="0" smtClean="0">
                <a:solidFill>
                  <a:srgbClr val="FF0000"/>
                </a:solidFill>
              </a:rPr>
              <a:t>det skjønne	det sanne		det gode</a:t>
            </a:r>
          </a:p>
          <a:p>
            <a:r>
              <a:rPr lang="nb-NO" sz="1600" dirty="0" err="1" smtClean="0"/>
              <a:t>Pestalozzis</a:t>
            </a:r>
            <a:r>
              <a:rPr lang="nb-NO" sz="1600" dirty="0" smtClean="0"/>
              <a:t> metaforer		</a:t>
            </a:r>
            <a:r>
              <a:rPr lang="nb-NO" sz="1600" dirty="0" smtClean="0">
                <a:solidFill>
                  <a:srgbClr val="FF0000"/>
                </a:solidFill>
              </a:rPr>
              <a:t>hjerte		hode		hand</a:t>
            </a:r>
          </a:p>
          <a:p>
            <a:r>
              <a:rPr lang="en-GB" sz="1600" dirty="0" smtClean="0"/>
              <a:t>Hertzberg </a:t>
            </a:r>
            <a:r>
              <a:rPr lang="en-GB" sz="1500" dirty="0" smtClean="0"/>
              <a:t>(1898) </a:t>
            </a:r>
            <a:r>
              <a:rPr lang="en-GB" sz="1500" dirty="0" err="1" smtClean="0"/>
              <a:t>sjelelige</a:t>
            </a:r>
            <a:r>
              <a:rPr lang="en-GB" sz="1500" dirty="0" smtClean="0"/>
              <a:t> </a:t>
            </a:r>
            <a:r>
              <a:rPr lang="en-GB" sz="1500" dirty="0" err="1" smtClean="0"/>
              <a:t>organer</a:t>
            </a:r>
            <a:r>
              <a:rPr lang="en-GB" sz="1600" dirty="0" smtClean="0"/>
              <a:t>	</a:t>
            </a:r>
            <a:r>
              <a:rPr lang="en-GB" sz="1600" dirty="0" err="1" smtClean="0"/>
              <a:t>følelse</a:t>
            </a:r>
            <a:r>
              <a:rPr lang="en-GB" sz="1600" dirty="0" smtClean="0"/>
              <a:t>		</a:t>
            </a:r>
            <a:r>
              <a:rPr lang="en-GB" sz="1600" dirty="0" err="1" smtClean="0"/>
              <a:t>erkjennelse</a:t>
            </a:r>
            <a:r>
              <a:rPr lang="en-GB" sz="1600" dirty="0" smtClean="0"/>
              <a:t>	</a:t>
            </a:r>
            <a:r>
              <a:rPr lang="en-GB" sz="1600" dirty="0" err="1" smtClean="0"/>
              <a:t>vilje</a:t>
            </a:r>
            <a:endParaRPr lang="nb-NO" sz="1600" dirty="0" smtClean="0"/>
          </a:p>
          <a:p>
            <a:r>
              <a:rPr lang="nb-NO" sz="1600" dirty="0" smtClean="0"/>
              <a:t>Didaktiske kategorier		lærer		fag		elev</a:t>
            </a:r>
          </a:p>
          <a:p>
            <a:r>
              <a:rPr lang="nb-NO" sz="1600" dirty="0" err="1" smtClean="0"/>
              <a:t>Künzli</a:t>
            </a:r>
            <a:r>
              <a:rPr lang="nb-NO" sz="1600" dirty="0" smtClean="0"/>
              <a:t> (1998)/Westbury (1998)	lærer		innhold		elev</a:t>
            </a:r>
          </a:p>
          <a:p>
            <a:r>
              <a:rPr lang="nb-NO" sz="1600" dirty="0" err="1" smtClean="0"/>
              <a:t>Hiim</a:t>
            </a:r>
            <a:r>
              <a:rPr lang="nb-NO" sz="1600" dirty="0" smtClean="0"/>
              <a:t> og Hippe (1998)		opplevelse		forståelse 		handling</a:t>
            </a:r>
          </a:p>
          <a:p>
            <a:r>
              <a:rPr lang="nb-NO" sz="1600" dirty="0" err="1" smtClean="0"/>
              <a:t>Dewey</a:t>
            </a:r>
            <a:r>
              <a:rPr lang="nb-NO" sz="1600" dirty="0" smtClean="0"/>
              <a:t> (1916)		å føle		å tenke		å gjøre</a:t>
            </a:r>
          </a:p>
          <a:p>
            <a:r>
              <a:rPr lang="nb-NO" sz="1600" dirty="0" err="1" smtClean="0"/>
              <a:t>Harré</a:t>
            </a:r>
            <a:r>
              <a:rPr lang="nb-NO" sz="1600" dirty="0" smtClean="0"/>
              <a:t> (1984/1991/1980)	personal </a:t>
            </a:r>
            <a:r>
              <a:rPr lang="nb-NO" sz="1600" dirty="0" err="1" smtClean="0"/>
              <a:t>being</a:t>
            </a:r>
            <a:r>
              <a:rPr lang="nb-NO" sz="1600" dirty="0" smtClean="0"/>
              <a:t>	</a:t>
            </a:r>
            <a:r>
              <a:rPr lang="nb-NO" sz="1600" dirty="0" err="1" smtClean="0"/>
              <a:t>physical</a:t>
            </a:r>
            <a:r>
              <a:rPr lang="nb-NO" sz="1600" dirty="0" smtClean="0"/>
              <a:t> </a:t>
            </a:r>
            <a:r>
              <a:rPr lang="nb-NO" sz="1600" dirty="0" err="1" smtClean="0"/>
              <a:t>being</a:t>
            </a:r>
            <a:r>
              <a:rPr lang="nb-NO" sz="1600" dirty="0" smtClean="0"/>
              <a:t>	</a:t>
            </a:r>
            <a:r>
              <a:rPr lang="nb-NO" sz="1600" dirty="0" err="1" smtClean="0"/>
              <a:t>social</a:t>
            </a:r>
            <a:r>
              <a:rPr lang="nb-NO" sz="1600" dirty="0" smtClean="0"/>
              <a:t> </a:t>
            </a:r>
            <a:r>
              <a:rPr lang="nb-NO" sz="1600" dirty="0" err="1" smtClean="0"/>
              <a:t>being</a:t>
            </a:r>
            <a:endParaRPr lang="nb-NO" sz="1600" dirty="0" smtClean="0"/>
          </a:p>
          <a:p>
            <a:r>
              <a:rPr lang="nb-NO" sz="1600" dirty="0" smtClean="0"/>
              <a:t>Rørvik (1998) fagfelt		det emosjonelle	det intellektuelle	det psyko-motoriske</a:t>
            </a:r>
          </a:p>
          <a:p>
            <a:r>
              <a:rPr lang="nb-NO" sz="1600" dirty="0" err="1" smtClean="0"/>
              <a:t>Illeris</a:t>
            </a:r>
            <a:r>
              <a:rPr lang="nb-NO" sz="1600" dirty="0" smtClean="0"/>
              <a:t> (2000) spenningsfelt	psykodynamiske	det kognitive	det samfunnsmessige</a:t>
            </a:r>
          </a:p>
          <a:p>
            <a:r>
              <a:rPr lang="nb-NO" sz="1600" dirty="0" smtClean="0"/>
              <a:t>	Eksempler		Freud		Piaget		Marx</a:t>
            </a:r>
          </a:p>
          <a:p>
            <a:r>
              <a:rPr lang="nb-NO" sz="1600" dirty="0" err="1" smtClean="0">
                <a:solidFill>
                  <a:srgbClr val="FF0000"/>
                </a:solidFill>
              </a:rPr>
              <a:t>Klafki</a:t>
            </a:r>
            <a:r>
              <a:rPr lang="nb-NO" sz="1600" dirty="0" smtClean="0">
                <a:solidFill>
                  <a:srgbClr val="FF0000"/>
                </a:solidFill>
              </a:rPr>
              <a:t> (2001) dimensjoner	den estetiske	den kognitive	den moralske	</a:t>
            </a:r>
          </a:p>
          <a:p>
            <a:r>
              <a:rPr lang="nb-NO" sz="1600" dirty="0" smtClean="0">
                <a:solidFill>
                  <a:srgbClr val="FF0000"/>
                </a:solidFill>
              </a:rPr>
              <a:t>    bør utvides til interesse for	egen kropp og	kognisjon		praktisk ferdighet, </a:t>
            </a:r>
          </a:p>
          <a:p>
            <a:r>
              <a:rPr lang="nb-NO" sz="1600" dirty="0" smtClean="0">
                <a:solidFill>
                  <a:srgbClr val="FF0000"/>
                </a:solidFill>
              </a:rPr>
              <a:t>			      estetisk sans			       sosiabilitet og etikk</a:t>
            </a:r>
          </a:p>
          <a:p>
            <a:r>
              <a:rPr lang="nb-NO" sz="1600" dirty="0" err="1" smtClean="0"/>
              <a:t>Gardner</a:t>
            </a:r>
            <a:r>
              <a:rPr lang="nb-NO" sz="1600" dirty="0" smtClean="0"/>
              <a:t> (1997) klassiske dyder	</a:t>
            </a:r>
            <a:r>
              <a:rPr lang="nb-NO" sz="1600" dirty="0" err="1" smtClean="0"/>
              <a:t>beauty</a:t>
            </a:r>
            <a:r>
              <a:rPr lang="nb-NO" sz="1600" dirty="0" smtClean="0"/>
              <a:t>		</a:t>
            </a:r>
            <a:r>
              <a:rPr lang="nb-NO" sz="1600" dirty="0" err="1" smtClean="0"/>
              <a:t>truth</a:t>
            </a:r>
            <a:r>
              <a:rPr lang="nb-NO" sz="1600" dirty="0" smtClean="0"/>
              <a:t>		</a:t>
            </a:r>
            <a:r>
              <a:rPr lang="nb-NO" sz="1600" dirty="0" err="1" smtClean="0"/>
              <a:t>goodness</a:t>
            </a:r>
            <a:endParaRPr lang="nb-NO" sz="1600" dirty="0" smtClean="0"/>
          </a:p>
          <a:p>
            <a:r>
              <a:rPr lang="nb-NO" sz="1600" dirty="0" smtClean="0"/>
              <a:t>     ... representert ved f.eks.	</a:t>
            </a:r>
            <a:r>
              <a:rPr lang="nb-NO" sz="1600" dirty="0" err="1" smtClean="0"/>
              <a:t>the</a:t>
            </a:r>
            <a:r>
              <a:rPr lang="nb-NO" sz="1600" dirty="0" smtClean="0"/>
              <a:t> arts		</a:t>
            </a:r>
            <a:r>
              <a:rPr lang="nb-NO" sz="1600" dirty="0" err="1" smtClean="0"/>
              <a:t>science</a:t>
            </a:r>
            <a:r>
              <a:rPr lang="nb-NO" sz="1600" dirty="0" smtClean="0"/>
              <a:t>		</a:t>
            </a:r>
            <a:r>
              <a:rPr lang="nb-NO" sz="1600" dirty="0" err="1" smtClean="0"/>
              <a:t>morality</a:t>
            </a:r>
            <a:endParaRPr lang="nb-NO" sz="1600" dirty="0" smtClean="0"/>
          </a:p>
          <a:p>
            <a:r>
              <a:rPr lang="nb-NO" sz="1600" dirty="0" smtClean="0"/>
              <a:t>     ...  studier av emner som	Mozart		</a:t>
            </a:r>
            <a:r>
              <a:rPr lang="nb-NO" sz="1600" dirty="0" err="1" smtClean="0"/>
              <a:t>evolution</a:t>
            </a:r>
            <a:r>
              <a:rPr lang="nb-NO" sz="1600" dirty="0" smtClean="0"/>
              <a:t>		Holocaust</a:t>
            </a:r>
          </a:p>
          <a:p>
            <a:endParaRPr lang="nb-NO" sz="1600" dirty="0" smtClean="0"/>
          </a:p>
          <a:p>
            <a:r>
              <a:rPr lang="nb-NO" sz="2000" b="1" dirty="0" smtClean="0"/>
              <a:t>Konklusjon for morsmål (?):</a:t>
            </a:r>
          </a:p>
          <a:p>
            <a:r>
              <a:rPr lang="nb-NO" sz="1600" dirty="0" smtClean="0"/>
              <a:t>Norskfaget i </a:t>
            </a:r>
            <a:r>
              <a:rPr lang="nb-NO" sz="1600" dirty="0" err="1" smtClean="0"/>
              <a:t>L97</a:t>
            </a:r>
            <a:r>
              <a:rPr lang="nb-NO" sz="1600" dirty="0" smtClean="0"/>
              <a:t> definert som	</a:t>
            </a:r>
            <a:r>
              <a:rPr lang="nb-NO" sz="1600" b="1" dirty="0" smtClean="0">
                <a:solidFill>
                  <a:srgbClr val="FF0000"/>
                </a:solidFill>
              </a:rPr>
              <a:t>identitetsfag	danningsfag	ferdighetsfag</a:t>
            </a:r>
          </a:p>
          <a:p>
            <a:r>
              <a:rPr lang="nb-NO" sz="1600" b="1" dirty="0" smtClean="0"/>
              <a:t>			</a:t>
            </a:r>
            <a:r>
              <a:rPr lang="nb-NO" sz="1600" b="1" dirty="0" smtClean="0">
                <a:solidFill>
                  <a:srgbClr val="FF0000"/>
                </a:solidFill>
              </a:rPr>
              <a:t>opplevingsfag	kulturfag		kommunikasjonsfag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9512" y="188640"/>
            <a:ext cx="878497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smtClean="0"/>
              <a:t>Perspektivet oppsummert med Dewey: </a:t>
            </a:r>
          </a:p>
          <a:p>
            <a:r>
              <a:rPr lang="nb-NO" sz="2400" smtClean="0"/>
              <a:t>Semiotisk (kulturell) kommunikasjon som samfunns- og utdanning</a:t>
            </a:r>
          </a:p>
          <a:p>
            <a:r>
              <a:rPr lang="nb-NO" smtClean="0"/>
              <a:t> </a:t>
            </a:r>
          </a:p>
          <a:p>
            <a:r>
              <a:rPr lang="nb-NO" sz="2000" b="1" smtClean="0"/>
              <a:t>A</a:t>
            </a:r>
            <a:r>
              <a:rPr lang="nb-NO" sz="2000" smtClean="0"/>
              <a:t>. (. . .) the things we </a:t>
            </a:r>
            <a:r>
              <a:rPr lang="nb-NO" sz="2000" smtClean="0">
                <a:solidFill>
                  <a:srgbClr val="FF0000"/>
                </a:solidFill>
              </a:rPr>
              <a:t>take for granted </a:t>
            </a:r>
            <a:r>
              <a:rPr lang="nb-NO" sz="2000" smtClean="0"/>
              <a:t>without inquiry or reflection are just the things which determine our conscious thinking and decide our conclusions. And these </a:t>
            </a:r>
            <a:r>
              <a:rPr lang="nb-NO" sz="2000" smtClean="0">
                <a:solidFill>
                  <a:srgbClr val="FF0000"/>
                </a:solidFill>
              </a:rPr>
              <a:t>habits</a:t>
            </a:r>
            <a:r>
              <a:rPr lang="nb-NO" sz="2000" smtClean="0"/>
              <a:t> which lie below the level of reflection are just those which have been formed in the constant give and take of relationship with others (Dewey, 1916:22).</a:t>
            </a:r>
          </a:p>
          <a:p>
            <a:r>
              <a:rPr lang="nb-NO" sz="2000" smtClean="0"/>
              <a:t> </a:t>
            </a:r>
          </a:p>
          <a:p>
            <a:r>
              <a:rPr lang="nb-NO" sz="2000" b="1" smtClean="0"/>
              <a:t>B</a:t>
            </a:r>
            <a:r>
              <a:rPr lang="nb-NO" sz="2000" smtClean="0"/>
              <a:t>. Society exists through a process of transmission quite as much as biological life. This transmission occurs by means of communication of </a:t>
            </a:r>
            <a:r>
              <a:rPr lang="nb-NO" sz="2000" smtClean="0">
                <a:solidFill>
                  <a:srgbClr val="FF0000"/>
                </a:solidFill>
              </a:rPr>
              <a:t>habits</a:t>
            </a:r>
            <a:r>
              <a:rPr lang="nb-NO" sz="2000" smtClean="0"/>
              <a:t> of doing, thinking and feeling from the older to the younger (Dewey, 1916:3).</a:t>
            </a:r>
          </a:p>
          <a:p>
            <a:r>
              <a:rPr lang="nb-NO" sz="2000" smtClean="0"/>
              <a:t> </a:t>
            </a:r>
          </a:p>
          <a:p>
            <a:r>
              <a:rPr lang="nb-NO" sz="2000" b="1" smtClean="0"/>
              <a:t>C</a:t>
            </a:r>
            <a:r>
              <a:rPr lang="nb-NO" sz="2000" smtClean="0"/>
              <a:t>. </a:t>
            </a:r>
            <a:r>
              <a:rPr lang="nb-NO" sz="2000" smtClean="0">
                <a:solidFill>
                  <a:srgbClr val="FF0000"/>
                </a:solidFill>
              </a:rPr>
              <a:t>Society</a:t>
            </a:r>
            <a:r>
              <a:rPr lang="nb-NO" sz="2000" smtClean="0"/>
              <a:t> not only continues to exist by transmission, by communication, but it may fairly be said to exist in transmission, in </a:t>
            </a:r>
            <a:r>
              <a:rPr lang="nb-NO" sz="2000" smtClean="0">
                <a:solidFill>
                  <a:srgbClr val="FF0000"/>
                </a:solidFill>
              </a:rPr>
              <a:t>communication</a:t>
            </a:r>
            <a:r>
              <a:rPr lang="nb-NO" sz="2000" smtClean="0"/>
              <a:t> (Dewey, 1916:4).</a:t>
            </a:r>
          </a:p>
          <a:p>
            <a:r>
              <a:rPr lang="nb-NO" sz="2000" smtClean="0"/>
              <a:t> </a:t>
            </a:r>
          </a:p>
          <a:p>
            <a:r>
              <a:rPr lang="nb-NO" sz="2000" b="1" smtClean="0"/>
              <a:t>D</a:t>
            </a:r>
            <a:r>
              <a:rPr lang="nb-NO" sz="2000" smtClean="0"/>
              <a:t>. But in an advanced culture much of that which has to be learned is stored in </a:t>
            </a:r>
            <a:r>
              <a:rPr lang="nb-NO" sz="2000" smtClean="0">
                <a:solidFill>
                  <a:srgbClr val="FF0000"/>
                </a:solidFill>
              </a:rPr>
              <a:t>symbols</a:t>
            </a:r>
            <a:r>
              <a:rPr lang="nb-NO" sz="2000" smtClean="0"/>
              <a:t> (Dewey, 1916:8).</a:t>
            </a:r>
          </a:p>
          <a:p>
            <a:r>
              <a:rPr lang="nb-NO" sz="2000" smtClean="0"/>
              <a:t> </a:t>
            </a:r>
          </a:p>
          <a:p>
            <a:r>
              <a:rPr lang="nb-NO" sz="2000" b="1" smtClean="0"/>
              <a:t>E</a:t>
            </a:r>
            <a:r>
              <a:rPr lang="nb-NO" sz="2000" smtClean="0"/>
              <a:t>. Not only is social life identical with communication, but all </a:t>
            </a:r>
            <a:r>
              <a:rPr lang="nb-NO" sz="2000" b="1" smtClean="0">
                <a:solidFill>
                  <a:srgbClr val="FF0000"/>
                </a:solidFill>
              </a:rPr>
              <a:t>communication</a:t>
            </a:r>
            <a:r>
              <a:rPr lang="nb-NO" sz="2000" smtClean="0"/>
              <a:t> (and hence all genuine social life) </a:t>
            </a:r>
            <a:r>
              <a:rPr lang="nb-NO" sz="2000" b="1" smtClean="0">
                <a:solidFill>
                  <a:srgbClr val="FF0000"/>
                </a:solidFill>
              </a:rPr>
              <a:t>is educative </a:t>
            </a:r>
            <a:r>
              <a:rPr lang="nb-NO" sz="2000" smtClean="0"/>
              <a:t>(Dewey, 1916:5).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251520" y="260648"/>
            <a:ext cx="864096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400" b="1" smtClean="0"/>
          </a:p>
          <a:p>
            <a:r>
              <a:rPr lang="nb-NO" sz="2400" smtClean="0"/>
              <a:t> A. To ’linjer’ mellom (’gjennom’?) begrepene/begrepssettene</a:t>
            </a:r>
          </a:p>
          <a:p>
            <a:endParaRPr lang="nb-NO" sz="1400" b="1" smtClean="0"/>
          </a:p>
          <a:p>
            <a:endParaRPr lang="nb-NO" sz="1400" b="1" smtClean="0"/>
          </a:p>
          <a:p>
            <a:r>
              <a:rPr lang="nb-NO" sz="1400" b="1" smtClean="0"/>
              <a:t>Pedagogisk</a:t>
            </a:r>
            <a:r>
              <a:rPr lang="nb-NO" sz="1400" b="1" dirty="0" smtClean="0"/>
              <a:t>, didaktisk og fagdidaktisk</a:t>
            </a:r>
            <a:endParaRPr lang="nb-NO" sz="1400" dirty="0" smtClean="0"/>
          </a:p>
          <a:p>
            <a:r>
              <a:rPr lang="nb-NO" sz="1400" dirty="0" smtClean="0"/>
              <a:t> </a:t>
            </a:r>
          </a:p>
          <a:p>
            <a:r>
              <a:rPr lang="nb-NO" sz="1400" dirty="0" smtClean="0"/>
              <a:t>Aristotelisk, retorisk tradisjon	</a:t>
            </a:r>
            <a:r>
              <a:rPr lang="nb-NO" sz="1400" dirty="0" smtClean="0">
                <a:solidFill>
                  <a:srgbClr val="FF0000"/>
                </a:solidFill>
              </a:rPr>
              <a:t>patos		logos		etos</a:t>
            </a:r>
          </a:p>
          <a:p>
            <a:r>
              <a:rPr lang="nb-NO" sz="1400" dirty="0" smtClean="0"/>
              <a:t>Klassiske danningsmål (Platon)	</a:t>
            </a:r>
            <a:r>
              <a:rPr lang="nb-NO" sz="1400" dirty="0" smtClean="0">
                <a:solidFill>
                  <a:srgbClr val="FF0000"/>
                </a:solidFill>
              </a:rPr>
              <a:t>det skjønne</a:t>
            </a:r>
            <a:r>
              <a:rPr lang="nb-NO" sz="1400" smtClean="0">
                <a:solidFill>
                  <a:srgbClr val="FF0000"/>
                </a:solidFill>
              </a:rPr>
              <a:t>		det </a:t>
            </a:r>
            <a:r>
              <a:rPr lang="nb-NO" sz="1400" dirty="0" smtClean="0">
                <a:solidFill>
                  <a:srgbClr val="FF0000"/>
                </a:solidFill>
              </a:rPr>
              <a:t>sanne		det gode</a:t>
            </a:r>
          </a:p>
          <a:p>
            <a:r>
              <a:rPr lang="nb-NO" sz="1400" dirty="0" err="1" smtClean="0"/>
              <a:t>Pestalozzis</a:t>
            </a:r>
            <a:r>
              <a:rPr lang="nb-NO" sz="1400" dirty="0" smtClean="0"/>
              <a:t> metaforer		</a:t>
            </a:r>
            <a:r>
              <a:rPr lang="nb-NO" sz="1400" dirty="0" smtClean="0">
                <a:solidFill>
                  <a:srgbClr val="FF0000"/>
                </a:solidFill>
              </a:rPr>
              <a:t>hjerte		hode		hand</a:t>
            </a:r>
          </a:p>
          <a:p>
            <a:r>
              <a:rPr lang="en-GB" sz="1400" dirty="0" smtClean="0"/>
              <a:t>Hertzberg (1898) </a:t>
            </a:r>
            <a:r>
              <a:rPr lang="en-GB" sz="1400" dirty="0" err="1" smtClean="0"/>
              <a:t>sjelelige</a:t>
            </a:r>
            <a:r>
              <a:rPr lang="en-GB" sz="1400" dirty="0" smtClean="0"/>
              <a:t> </a:t>
            </a:r>
            <a:r>
              <a:rPr lang="en-GB" sz="1400" dirty="0" err="1" smtClean="0"/>
              <a:t>organer</a:t>
            </a:r>
            <a:r>
              <a:rPr lang="en-GB" sz="1400" dirty="0" smtClean="0"/>
              <a:t>	</a:t>
            </a:r>
            <a:r>
              <a:rPr lang="en-GB" sz="1400" dirty="0" err="1" smtClean="0"/>
              <a:t>følelse</a:t>
            </a:r>
            <a:r>
              <a:rPr lang="en-GB" sz="1400" dirty="0" smtClean="0"/>
              <a:t>		</a:t>
            </a:r>
            <a:r>
              <a:rPr lang="en-GB" sz="1400" dirty="0" err="1" smtClean="0"/>
              <a:t>erkjennelse</a:t>
            </a:r>
            <a:r>
              <a:rPr lang="en-GB" sz="1400" dirty="0" smtClean="0"/>
              <a:t>	</a:t>
            </a:r>
            <a:r>
              <a:rPr lang="en-GB" sz="1400" dirty="0" err="1" smtClean="0"/>
              <a:t>vilje</a:t>
            </a:r>
            <a:endParaRPr lang="nb-NO" sz="1400" dirty="0" smtClean="0"/>
          </a:p>
          <a:p>
            <a:r>
              <a:rPr lang="nb-NO" sz="1400" dirty="0" smtClean="0"/>
              <a:t>Didaktiske kategorier		lærer		fag		elev</a:t>
            </a:r>
          </a:p>
          <a:p>
            <a:r>
              <a:rPr lang="nb-NO" sz="1400" dirty="0" err="1" smtClean="0"/>
              <a:t>Künzli</a:t>
            </a:r>
            <a:r>
              <a:rPr lang="nb-NO" sz="1400" dirty="0" smtClean="0"/>
              <a:t> (1998)/Westbury (1998)	lærer		innhold		elev</a:t>
            </a:r>
          </a:p>
          <a:p>
            <a:r>
              <a:rPr lang="nb-NO" sz="1400" dirty="0" err="1" smtClean="0"/>
              <a:t>Hiim</a:t>
            </a:r>
            <a:r>
              <a:rPr lang="nb-NO" sz="1400" dirty="0" smtClean="0"/>
              <a:t> og Hippe (1998)		opplevelse		forståelse 		handling</a:t>
            </a:r>
          </a:p>
          <a:p>
            <a:r>
              <a:rPr lang="nb-NO" sz="1400" dirty="0" err="1" smtClean="0"/>
              <a:t>Dewey</a:t>
            </a:r>
            <a:r>
              <a:rPr lang="nb-NO" sz="1400" dirty="0" smtClean="0"/>
              <a:t> (1916)		å føle		å tenke		å gjøre</a:t>
            </a:r>
          </a:p>
          <a:p>
            <a:r>
              <a:rPr lang="nb-NO" sz="1400" dirty="0" err="1" smtClean="0"/>
              <a:t>Harré</a:t>
            </a:r>
            <a:r>
              <a:rPr lang="nb-NO" sz="1400" dirty="0" smtClean="0"/>
              <a:t> (1984/1991/1980)</a:t>
            </a:r>
            <a:r>
              <a:rPr lang="nb-NO" sz="1400" smtClean="0"/>
              <a:t>		personal </a:t>
            </a:r>
            <a:r>
              <a:rPr lang="nb-NO" sz="1400" dirty="0" err="1" smtClean="0"/>
              <a:t>being</a:t>
            </a:r>
            <a:r>
              <a:rPr lang="nb-NO" sz="1400" dirty="0" smtClean="0"/>
              <a:t>	</a:t>
            </a:r>
            <a:r>
              <a:rPr lang="nb-NO" sz="1400" dirty="0" err="1" smtClean="0"/>
              <a:t>physical</a:t>
            </a:r>
            <a:r>
              <a:rPr lang="nb-NO" sz="1400" dirty="0" smtClean="0"/>
              <a:t> </a:t>
            </a:r>
            <a:r>
              <a:rPr lang="nb-NO" sz="1400" dirty="0" err="1" smtClean="0"/>
              <a:t>being</a:t>
            </a:r>
            <a:r>
              <a:rPr lang="nb-NO" sz="1400" dirty="0" smtClean="0"/>
              <a:t>	</a:t>
            </a:r>
            <a:r>
              <a:rPr lang="nb-NO" sz="1400" dirty="0" err="1" smtClean="0"/>
              <a:t>social</a:t>
            </a:r>
            <a:r>
              <a:rPr lang="nb-NO" sz="1400" dirty="0" smtClean="0"/>
              <a:t> </a:t>
            </a:r>
            <a:r>
              <a:rPr lang="nb-NO" sz="1400" dirty="0" err="1" smtClean="0"/>
              <a:t>being</a:t>
            </a:r>
            <a:endParaRPr lang="nb-NO" sz="1400" dirty="0" smtClean="0"/>
          </a:p>
          <a:p>
            <a:r>
              <a:rPr lang="nb-NO" sz="1400" dirty="0" smtClean="0"/>
              <a:t>Rørvik (1998) fagfelt		det emosjonelle	det intellektuelle	det psyko-motoriske</a:t>
            </a:r>
          </a:p>
          <a:p>
            <a:r>
              <a:rPr lang="nb-NO" sz="1400" dirty="0" err="1" smtClean="0"/>
              <a:t>Illeris</a:t>
            </a:r>
            <a:r>
              <a:rPr lang="nb-NO" sz="1400" dirty="0" smtClean="0"/>
              <a:t> (2000) spenningsfelt	psykodynamiske	det kognitive	det samfunnsmessige</a:t>
            </a:r>
          </a:p>
          <a:p>
            <a:r>
              <a:rPr lang="nb-NO" sz="1400" dirty="0" smtClean="0"/>
              <a:t>	Eksempler		Freud		Piaget		Marx</a:t>
            </a:r>
          </a:p>
          <a:p>
            <a:r>
              <a:rPr lang="nb-NO" sz="1400" dirty="0" err="1" smtClean="0">
                <a:solidFill>
                  <a:srgbClr val="FF0000"/>
                </a:solidFill>
              </a:rPr>
              <a:t>Klafki</a:t>
            </a:r>
            <a:r>
              <a:rPr lang="nb-NO" sz="1400" dirty="0" smtClean="0">
                <a:solidFill>
                  <a:srgbClr val="FF0000"/>
                </a:solidFill>
              </a:rPr>
              <a:t> (2001) dimensjoner	den estetiske	den kognitive	den moralske	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    bør utvides til interesse for	egen kropp og	kognisjon		praktisk ferdighet, 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			      estetisk sans			       sosiabilitet og etikk</a:t>
            </a:r>
          </a:p>
          <a:p>
            <a:r>
              <a:rPr lang="nb-NO" sz="1400" dirty="0" err="1" smtClean="0"/>
              <a:t>Gardner</a:t>
            </a:r>
            <a:r>
              <a:rPr lang="nb-NO" sz="1400" dirty="0" smtClean="0"/>
              <a:t> (1997) klassiske dyder	</a:t>
            </a:r>
            <a:r>
              <a:rPr lang="nb-NO" sz="1400" dirty="0" err="1" smtClean="0"/>
              <a:t>beauty</a:t>
            </a:r>
            <a:r>
              <a:rPr lang="nb-NO" sz="1400" dirty="0" smtClean="0"/>
              <a:t>		</a:t>
            </a:r>
            <a:r>
              <a:rPr lang="nb-NO" sz="1400" dirty="0" err="1" smtClean="0"/>
              <a:t>truth</a:t>
            </a:r>
            <a:r>
              <a:rPr lang="nb-NO" sz="1400" dirty="0" smtClean="0"/>
              <a:t>		</a:t>
            </a:r>
            <a:r>
              <a:rPr lang="nb-NO" sz="1400" dirty="0" err="1" smtClean="0"/>
              <a:t>goodness</a:t>
            </a:r>
            <a:endParaRPr lang="nb-NO" sz="1400" dirty="0" smtClean="0"/>
          </a:p>
          <a:p>
            <a:r>
              <a:rPr lang="nb-NO" sz="1400" dirty="0" smtClean="0"/>
              <a:t>     ... representert ved f.eks.	</a:t>
            </a:r>
            <a:r>
              <a:rPr lang="nb-NO" sz="1400" dirty="0" err="1" smtClean="0"/>
              <a:t>the</a:t>
            </a:r>
            <a:r>
              <a:rPr lang="nb-NO" sz="1400" dirty="0" smtClean="0"/>
              <a:t> arts		</a:t>
            </a:r>
            <a:r>
              <a:rPr lang="nb-NO" sz="1400" dirty="0" err="1" smtClean="0"/>
              <a:t>science</a:t>
            </a:r>
            <a:r>
              <a:rPr lang="nb-NO" sz="1400" dirty="0" smtClean="0"/>
              <a:t>		</a:t>
            </a:r>
            <a:r>
              <a:rPr lang="nb-NO" sz="1400" dirty="0" err="1" smtClean="0"/>
              <a:t>morality</a:t>
            </a:r>
            <a:endParaRPr lang="nb-NO" sz="1400" dirty="0" smtClean="0"/>
          </a:p>
          <a:p>
            <a:r>
              <a:rPr lang="nb-NO" sz="1400" dirty="0" smtClean="0"/>
              <a:t>     ...  studier av emner som	Mozart		</a:t>
            </a:r>
            <a:r>
              <a:rPr lang="nb-NO" sz="1400" dirty="0" err="1" smtClean="0"/>
              <a:t>evolution</a:t>
            </a:r>
            <a:r>
              <a:rPr lang="nb-NO" sz="1400" dirty="0" smtClean="0"/>
              <a:t>		Holocaust</a:t>
            </a:r>
          </a:p>
          <a:p>
            <a:endParaRPr lang="nb-NO" sz="1400" dirty="0" smtClean="0"/>
          </a:p>
          <a:p>
            <a:r>
              <a:rPr lang="nb-NO" sz="1400" b="1" dirty="0" smtClean="0"/>
              <a:t>Konklusjon for morsmål (?):</a:t>
            </a:r>
          </a:p>
          <a:p>
            <a:r>
              <a:rPr lang="nb-NO" sz="1400" dirty="0" smtClean="0"/>
              <a:t>Norskfaget i </a:t>
            </a:r>
            <a:r>
              <a:rPr lang="nb-NO" sz="1400" dirty="0" err="1" smtClean="0"/>
              <a:t>L97</a:t>
            </a:r>
            <a:r>
              <a:rPr lang="nb-NO" sz="1400" dirty="0" smtClean="0"/>
              <a:t> definert som	</a:t>
            </a:r>
            <a:r>
              <a:rPr lang="nb-NO" sz="1400" b="1" dirty="0" smtClean="0">
                <a:solidFill>
                  <a:srgbClr val="FF0000"/>
                </a:solidFill>
              </a:rPr>
              <a:t>identitetsfag	danningsfag</a:t>
            </a:r>
            <a:r>
              <a:rPr lang="nb-NO" sz="1400" b="1" smtClean="0">
                <a:solidFill>
                  <a:srgbClr val="FF0000"/>
                </a:solidFill>
              </a:rPr>
              <a:t>		ferdighetsfag</a:t>
            </a:r>
            <a:endParaRPr lang="nb-NO" sz="1400" b="1" dirty="0" smtClean="0">
              <a:solidFill>
                <a:srgbClr val="FF0000"/>
              </a:solidFill>
            </a:endParaRPr>
          </a:p>
          <a:p>
            <a:r>
              <a:rPr lang="nb-NO" sz="1400" b="1" dirty="0" smtClean="0"/>
              <a:t>			</a:t>
            </a:r>
            <a:r>
              <a:rPr lang="nb-NO" sz="1400" b="1" dirty="0" smtClean="0">
                <a:solidFill>
                  <a:srgbClr val="FF0000"/>
                </a:solidFill>
              </a:rPr>
              <a:t>opplevingsfag	kulturfag		kommunikasjonsfag</a:t>
            </a:r>
          </a:p>
        </p:txBody>
      </p:sp>
      <p:sp>
        <p:nvSpPr>
          <p:cNvPr id="10" name="Pil opp og ned 9"/>
          <p:cNvSpPr/>
          <p:nvPr/>
        </p:nvSpPr>
        <p:spPr>
          <a:xfrm>
            <a:off x="3419872" y="1844824"/>
            <a:ext cx="576064" cy="38884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il opp og ned 13"/>
          <p:cNvSpPr/>
          <p:nvPr/>
        </p:nvSpPr>
        <p:spPr>
          <a:xfrm rot="5400000">
            <a:off x="4968044" y="-423428"/>
            <a:ext cx="576064" cy="38164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 rot="10800000">
            <a:off x="1547813" y="1700213"/>
            <a:ext cx="2736850" cy="2736850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5143504" y="1785926"/>
            <a:ext cx="2663825" cy="2592387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547813" y="3068638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516688" y="17732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5435600" y="3068638"/>
            <a:ext cx="1081088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516688" y="3068638"/>
            <a:ext cx="1008062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67744" y="2276872"/>
            <a:ext cx="13676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 smtClean="0"/>
              <a:t>  BETEGNER</a:t>
            </a:r>
          </a:p>
          <a:p>
            <a:pPr>
              <a:spcBef>
                <a:spcPct val="50000"/>
              </a:spcBef>
            </a:pPr>
            <a:r>
              <a:rPr lang="nb-NO" sz="1200" dirty="0"/>
              <a:t> </a:t>
            </a:r>
            <a:r>
              <a:rPr lang="nb-NO" sz="1200" dirty="0" smtClean="0"/>
              <a:t>       </a:t>
            </a:r>
            <a:r>
              <a:rPr lang="nb-NO" sz="1600" dirty="0" smtClean="0"/>
              <a:t>(form)</a:t>
            </a:r>
            <a:endParaRPr lang="nb-NO" sz="1600" dirty="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95513" y="3357563"/>
            <a:ext cx="1655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  </a:t>
            </a:r>
            <a:r>
              <a:rPr lang="nb-NO" sz="1600" dirty="0" smtClean="0"/>
              <a:t>  BETEGNET</a:t>
            </a:r>
          </a:p>
          <a:p>
            <a:pPr>
              <a:spcBef>
                <a:spcPct val="50000"/>
              </a:spcBef>
            </a:pPr>
            <a:r>
              <a:rPr lang="nb-NO" sz="1600" dirty="0" smtClean="0"/>
              <a:t>     (innhold)</a:t>
            </a:r>
            <a:endParaRPr lang="nb-NO" sz="1600" dirty="0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64163" y="25654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FORM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588125" y="25654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>
                <a:solidFill>
                  <a:srgbClr val="0000FF"/>
                </a:solidFill>
              </a:rPr>
              <a:t>I</a:t>
            </a:r>
            <a:r>
              <a:rPr lang="nb-NO" sz="1600" dirty="0"/>
              <a:t>NNHOLD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84888" y="3573463"/>
            <a:ext cx="935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600" dirty="0"/>
              <a:t>BRUK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39552" y="4797425"/>
            <a:ext cx="38165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 smtClean="0">
                <a:solidFill>
                  <a:srgbClr val="0000FF"/>
                </a:solidFill>
              </a:rPr>
              <a:t>        </a:t>
            </a:r>
            <a:r>
              <a:rPr lang="nb-NO" sz="2000" dirty="0" smtClean="0"/>
              <a:t>Dyadisk </a:t>
            </a:r>
            <a:r>
              <a:rPr lang="nb-NO" sz="2000" dirty="0" err="1"/>
              <a:t>saussuresk</a:t>
            </a:r>
            <a:r>
              <a:rPr lang="nb-NO" sz="2000" dirty="0"/>
              <a:t> språktegn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932363" y="4797425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/>
              <a:t>Triadisk, </a:t>
            </a:r>
            <a:r>
              <a:rPr lang="nb-NO" sz="2000" dirty="0" err="1"/>
              <a:t>kommunikativt</a:t>
            </a:r>
            <a:r>
              <a:rPr lang="nb-NO" sz="2000" dirty="0"/>
              <a:t> tegn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042988" y="476672"/>
            <a:ext cx="6913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smtClean="0"/>
              <a:t>B. To </a:t>
            </a:r>
            <a:r>
              <a:rPr lang="nb-NO" sz="2800" dirty="0"/>
              <a:t>ulike tegnoppfatninger</a:t>
            </a:r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4C39-7462-4488-A641-7671B6DB8EE3}" type="slidenum">
              <a:rPr lang="en-US" sz="1400" b="1" smtClean="0"/>
              <a:pPr/>
              <a:t>14</a:t>
            </a:fld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23528" y="188640"/>
            <a:ext cx="84249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smtClean="0"/>
              <a:t>To måter å tenke på - kategoriell og relasjonell tenkning</a:t>
            </a:r>
          </a:p>
          <a:p>
            <a:endParaRPr lang="nb-NO" u="sng" smtClean="0"/>
          </a:p>
          <a:p>
            <a:r>
              <a:rPr lang="nb-NO" sz="2000" u="sng" smtClean="0"/>
              <a:t>A. Dyadisk, dualistisk, binær, essensiell, digital dvs. kategoriell tenkning:</a:t>
            </a:r>
          </a:p>
          <a:p>
            <a:endParaRPr lang="nb-NO" sz="2000" smtClean="0"/>
          </a:p>
          <a:p>
            <a:r>
              <a:rPr lang="nb-NO" sz="2000" smtClean="0"/>
              <a:t>form	       +   innhold (språket som system) 	→	bruk</a:t>
            </a:r>
          </a:p>
          <a:p>
            <a:r>
              <a:rPr lang="nb-NO" sz="2000" smtClean="0"/>
              <a:t>struktur    +   referanse (språket som system)		→	handling</a:t>
            </a:r>
          </a:p>
          <a:p>
            <a:r>
              <a:rPr lang="nb-NO" sz="2000" smtClean="0"/>
              <a:t>syntaks    +   semantikk (språket som system)   	→	pragmatikk </a:t>
            </a:r>
          </a:p>
          <a:p>
            <a:endParaRPr lang="nb-NO" sz="2000" b="1" smtClean="0"/>
          </a:p>
          <a:p>
            <a:r>
              <a:rPr lang="nb-NO" sz="2000" b="1" smtClean="0">
                <a:solidFill>
                  <a:srgbClr val="FF0000"/>
                </a:solidFill>
              </a:rPr>
              <a:t>O </a:t>
            </a:r>
            <a:r>
              <a:rPr lang="nb-NO" sz="2000" smtClean="0">
                <a:solidFill>
                  <a:srgbClr val="FF0000"/>
                </a:solidFill>
              </a:rPr>
              <a:t>det lukkede tegn </a:t>
            </a:r>
            <a:r>
              <a:rPr lang="nb-NO" sz="2000" smtClean="0"/>
              <a:t>(Saussure, Chomsky, formalisme,	essensialisme):</a:t>
            </a:r>
          </a:p>
          <a:p>
            <a:endParaRPr lang="nb-NO" sz="2000" smtClean="0"/>
          </a:p>
          <a:p>
            <a:r>
              <a:rPr lang="nb-NO" sz="2000" smtClean="0"/>
              <a:t>Nødvendig og etterstrebet i såkalte eksakte vitenskaper, samt i fag og hjelpedisipliner som baserer seg på bruk entydig definerte tegn, som f.eks. matematikk, kjemi, musikk (noter), programmering (digitalisering). </a:t>
            </a:r>
          </a:p>
          <a:p>
            <a:endParaRPr lang="nb-NO" sz="2000" smtClean="0"/>
          </a:p>
          <a:p>
            <a:r>
              <a:rPr lang="nb-NO" sz="2000" smtClean="0"/>
              <a:t>Men ’lukning’ av tegn og ytringer er også nødvendig i rettssalen (skyldig/ikke skyldig), ved definisjoner, patenter, personnummer, dødsattester, etc. Sist, men ikke minst, spiller kategoriell tenkning en avgjørende rolle ved utforming, løsning og evaluering av oppgaver  og tester i skole, utdanning og forskning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3203848" y="2564904"/>
            <a:ext cx="2232025" cy="1800225"/>
          </a:xfrm>
          <a:prstGeom prst="triangle">
            <a:avLst>
              <a:gd name="adj" fmla="val 480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ktangel 3"/>
          <p:cNvSpPr/>
          <p:nvPr/>
        </p:nvSpPr>
        <p:spPr>
          <a:xfrm>
            <a:off x="5220072" y="2708920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mtClean="0"/>
              <a:t>INNHOLD</a:t>
            </a:r>
          </a:p>
          <a:p>
            <a:r>
              <a:rPr lang="nb-NO" smtClean="0"/>
              <a:t>REFERANSE</a:t>
            </a:r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3635896" y="4509120"/>
            <a:ext cx="1568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mtClean="0">
                <a:solidFill>
                  <a:srgbClr val="0000FF"/>
                </a:solidFill>
              </a:rPr>
              <a:t>      </a:t>
            </a:r>
            <a:r>
              <a:rPr lang="nb-NO" smtClean="0"/>
              <a:t>BRUK</a:t>
            </a:r>
          </a:p>
          <a:p>
            <a:r>
              <a:rPr lang="nb-NO" smtClean="0"/>
              <a:t>  HANDLING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123728" y="270892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FORM</a:t>
            </a:r>
          </a:p>
          <a:p>
            <a:r>
              <a:rPr lang="nb-NO" smtClean="0"/>
              <a:t>STRUKTUR</a:t>
            </a:r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179512" y="188640"/>
            <a:ext cx="87849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smtClean="0"/>
              <a:t>B. Triadisk, kommunikativ, pragmatisk, kontekstuell, dvs. relasjonell tenkning</a:t>
            </a:r>
          </a:p>
          <a:p>
            <a:endParaRPr lang="nb-NO" smtClean="0"/>
          </a:p>
          <a:p>
            <a:r>
              <a:rPr lang="nb-NO" sz="2000" smtClean="0"/>
              <a:t>form 	+   innhold  	+ 	bruk 		=  	språket i bruk</a:t>
            </a:r>
          </a:p>
          <a:p>
            <a:r>
              <a:rPr lang="nb-NO" sz="2000" smtClean="0"/>
              <a:t>struktur 	+   referanse  	+  	handling		=  	kommunikasjon</a:t>
            </a:r>
          </a:p>
          <a:p>
            <a:r>
              <a:rPr lang="nb-NO" sz="2000" smtClean="0"/>
              <a:t>syntaks 	+   semantikk  	+   	pragmatikk 	=  	språkvitenskap</a:t>
            </a:r>
            <a:r>
              <a:rPr lang="nb-NO" smtClean="0"/>
              <a:t>		</a:t>
            </a:r>
          </a:p>
          <a:p>
            <a:r>
              <a:rPr lang="nb-NO" sz="2000" b="1" smtClean="0"/>
              <a:t>C </a:t>
            </a:r>
            <a:r>
              <a:rPr lang="nb-NO" sz="2000" smtClean="0">
                <a:solidFill>
                  <a:srgbClr val="FF0000"/>
                </a:solidFill>
              </a:rPr>
              <a:t>det åpne tegn (ytring/tekst) </a:t>
            </a:r>
            <a:r>
              <a:rPr lang="nb-NO" sz="2000" smtClean="0"/>
              <a:t>(Bühler, Halliday, Habermas, Bakhtin, Derrida ...)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1187624" y="5301208"/>
            <a:ext cx="77768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800" b="1" smtClean="0">
              <a:solidFill>
                <a:srgbClr val="FF0000"/>
              </a:solidFill>
            </a:endParaRPr>
          </a:p>
          <a:p>
            <a:r>
              <a:rPr lang="nb-NO" sz="2800" b="1" smtClean="0">
                <a:solidFill>
                  <a:srgbClr val="FF0000"/>
                </a:solidFill>
              </a:rPr>
              <a:t>?   </a:t>
            </a:r>
            <a:r>
              <a:rPr lang="nb-NO" b="1" smtClean="0">
                <a:solidFill>
                  <a:srgbClr val="FF0000"/>
                </a:solidFill>
              </a:rPr>
              <a:t> </a:t>
            </a:r>
            <a:r>
              <a:rPr lang="nb-NO" sz="2400" smtClean="0">
                <a:solidFill>
                  <a:srgbClr val="FF0000"/>
                </a:solidFill>
              </a:rPr>
              <a:t>Lukke eller holde åpent ?  Ja. Dvs. paradoks og dilemma</a:t>
            </a:r>
            <a:r>
              <a:rPr lang="nb-NO" b="1" smtClean="0">
                <a:solidFill>
                  <a:srgbClr val="FF0000"/>
                </a:solidFill>
              </a:rPr>
              <a:t>    </a:t>
            </a:r>
          </a:p>
          <a:p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395536" y="5157192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600" smtClean="0">
                <a:solidFill>
                  <a:srgbClr val="FF0000"/>
                </a:solidFill>
              </a:rPr>
              <a:t>C</a:t>
            </a:r>
            <a:endParaRPr lang="nb-NO" sz="9600">
              <a:solidFill>
                <a:srgbClr val="FF0000"/>
              </a:solidFill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179512" y="4581128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800" b="1" smtClean="0">
              <a:solidFill>
                <a:srgbClr val="FF0000"/>
              </a:solidFill>
            </a:endParaRPr>
          </a:p>
          <a:p>
            <a:r>
              <a:rPr lang="nb-NO" sz="2800" b="1" smtClean="0">
                <a:solidFill>
                  <a:srgbClr val="FF0000"/>
                </a:solidFill>
              </a:rPr>
              <a:t>UTFORDRING:</a:t>
            </a:r>
            <a:endParaRPr lang="nb-NO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395536" y="404664"/>
            <a:ext cx="856895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Unngå </a:t>
            </a:r>
            <a:r>
              <a:rPr lang="nb-NO" sz="2400" dirty="0" err="1" smtClean="0"/>
              <a:t>essensialisme</a:t>
            </a:r>
            <a:r>
              <a:rPr lang="nb-NO" sz="2400" dirty="0" smtClean="0"/>
              <a:t> ? </a:t>
            </a:r>
            <a:r>
              <a:rPr lang="nb-NO" sz="2400" dirty="0"/>
              <a:t>D</a:t>
            </a:r>
            <a:r>
              <a:rPr lang="nb-NO" sz="2400" dirty="0" smtClean="0"/>
              <a:t>yadisk kombinasjon av to hovedaspekter?</a:t>
            </a:r>
          </a:p>
          <a:p>
            <a:endParaRPr lang="nb-NO" sz="2400" dirty="0" smtClean="0"/>
          </a:p>
          <a:p>
            <a:pPr>
              <a:lnSpc>
                <a:spcPct val="200000"/>
              </a:lnSpc>
            </a:pPr>
            <a:r>
              <a:rPr lang="nb-NO" sz="2000" dirty="0" smtClean="0"/>
              <a:t>Natur og kultur, Fornuft og følelser, Kunnskap og makt, Vi og de andre, </a:t>
            </a:r>
            <a:r>
              <a:rPr lang="nb-NO" sz="2000" dirty="0" err="1" smtClean="0"/>
              <a:t>Dialogisme</a:t>
            </a:r>
            <a:r>
              <a:rPr lang="nb-NO" sz="2000" dirty="0" smtClean="0"/>
              <a:t>, </a:t>
            </a:r>
            <a:r>
              <a:rPr lang="nb-NO" sz="2000" dirty="0" err="1" smtClean="0"/>
              <a:t>Sosio</a:t>
            </a:r>
            <a:r>
              <a:rPr lang="nb-NO" sz="2000" dirty="0" smtClean="0"/>
              <a:t>-semantikk, </a:t>
            </a:r>
            <a:r>
              <a:rPr lang="nb-NO" sz="2000" dirty="0" err="1" smtClean="0"/>
              <a:t>Sosio</a:t>
            </a:r>
            <a:r>
              <a:rPr lang="nb-NO" sz="2000" dirty="0" smtClean="0"/>
              <a:t>-kulturell, Psyko-sosial, Psyko-motorisk, Psyko-analytisk, </a:t>
            </a:r>
            <a:r>
              <a:rPr lang="nb-NO" sz="2000" dirty="0" err="1" smtClean="0"/>
              <a:t>Sosio</a:t>
            </a:r>
            <a:r>
              <a:rPr lang="nb-NO" sz="2000" dirty="0" smtClean="0"/>
              <a:t>-historisk, </a:t>
            </a:r>
            <a:r>
              <a:rPr lang="nb-NO" sz="2000" dirty="0" err="1" smtClean="0"/>
              <a:t>Sosio-konstruksjonisme</a:t>
            </a:r>
            <a:r>
              <a:rPr lang="nb-NO" sz="2000" dirty="0" smtClean="0"/>
              <a:t>, </a:t>
            </a:r>
            <a:r>
              <a:rPr lang="nb-NO" sz="2000" dirty="0" err="1" smtClean="0"/>
              <a:t>Sosio</a:t>
            </a:r>
            <a:r>
              <a:rPr lang="nb-NO" sz="2000" dirty="0" smtClean="0"/>
              <a:t>-konstruktivisme, </a:t>
            </a:r>
            <a:r>
              <a:rPr lang="nb-NO" sz="2000" dirty="0" err="1" smtClean="0"/>
              <a:t>Sosio</a:t>
            </a:r>
            <a:r>
              <a:rPr lang="nb-NO" sz="2000" dirty="0" smtClean="0"/>
              <a:t>-kognitiv, </a:t>
            </a:r>
            <a:r>
              <a:rPr lang="nb-NO" sz="2000" dirty="0" err="1" smtClean="0"/>
              <a:t>Sosio</a:t>
            </a:r>
            <a:r>
              <a:rPr lang="nb-NO" sz="2000" dirty="0" smtClean="0"/>
              <a:t>-kulturell, Kultur-sosiologi, Vitens-sosiologi, Kunnskaps-sosiologi, Strukturalisme og poststrukturalisme, Modernisme og postmodernisme, </a:t>
            </a:r>
            <a:r>
              <a:rPr lang="nb-NO" sz="2000" i="1" dirty="0" err="1" smtClean="0"/>
              <a:t>Æstetik</a:t>
            </a:r>
            <a:r>
              <a:rPr lang="nb-NO" sz="2000" i="1" dirty="0" smtClean="0"/>
              <a:t> og </a:t>
            </a:r>
            <a:r>
              <a:rPr lang="nb-NO" sz="2000" i="1" dirty="0" err="1" smtClean="0"/>
              <a:t>logik</a:t>
            </a:r>
            <a:r>
              <a:rPr lang="nb-NO" sz="2000" i="1" dirty="0" smtClean="0"/>
              <a:t> </a:t>
            </a:r>
            <a:r>
              <a:rPr lang="nb-NO" sz="2000" dirty="0" smtClean="0"/>
              <a:t>(Holmgaard, 1999), </a:t>
            </a:r>
            <a:r>
              <a:rPr lang="nb-NO" sz="2000" i="1" dirty="0" err="1" smtClean="0"/>
              <a:t>Aesthetics</a:t>
            </a:r>
            <a:r>
              <a:rPr lang="nb-NO" sz="2000" i="1" dirty="0" smtClean="0"/>
              <a:t> and </a:t>
            </a:r>
            <a:r>
              <a:rPr lang="nb-NO" sz="2000" i="1" dirty="0" err="1" smtClean="0"/>
              <a:t>Ethics</a:t>
            </a:r>
            <a:r>
              <a:rPr lang="nb-NO" sz="2000" i="1" dirty="0" smtClean="0"/>
              <a:t> </a:t>
            </a:r>
            <a:r>
              <a:rPr lang="nb-NO" sz="2000" dirty="0" smtClean="0"/>
              <a:t>(Levinson, 1998), </a:t>
            </a:r>
            <a:r>
              <a:rPr lang="nb-NO" sz="2000" i="1" dirty="0" err="1" smtClean="0"/>
              <a:t>Morality</a:t>
            </a:r>
            <a:r>
              <a:rPr lang="nb-NO" sz="2000" i="1" dirty="0" smtClean="0"/>
              <a:t> and </a:t>
            </a:r>
            <a:r>
              <a:rPr lang="nb-NO" sz="2000" i="1" dirty="0" err="1" smtClean="0"/>
              <a:t>Objectivity</a:t>
            </a:r>
            <a:r>
              <a:rPr lang="nb-NO" sz="2000" i="1" dirty="0" smtClean="0"/>
              <a:t> </a:t>
            </a:r>
            <a:r>
              <a:rPr lang="nb-NO" sz="2000" dirty="0" smtClean="0"/>
              <a:t>(</a:t>
            </a:r>
            <a:r>
              <a:rPr lang="nb-NO" sz="2000" dirty="0" err="1" smtClean="0"/>
              <a:t>Honderich</a:t>
            </a:r>
            <a:r>
              <a:rPr lang="nb-NO" sz="2000" dirty="0" smtClean="0"/>
              <a:t> ,1985) </a:t>
            </a:r>
          </a:p>
          <a:p>
            <a:pPr>
              <a:lnSpc>
                <a:spcPct val="200000"/>
              </a:lnSpc>
            </a:pPr>
            <a:r>
              <a:rPr lang="nb-NO" sz="2000" b="1" dirty="0" smtClean="0">
                <a:solidFill>
                  <a:srgbClr val="FF0000"/>
                </a:solidFill>
              </a:rPr>
              <a:t>Kunnskaper og ferdigheter?</a:t>
            </a:r>
            <a:endParaRPr lang="nb-NO" sz="2000" dirty="0" smtClean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64096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Sylinder 2"/>
          <p:cNvSpPr txBox="1"/>
          <p:nvPr/>
        </p:nvSpPr>
        <p:spPr>
          <a:xfrm>
            <a:off x="395536" y="47667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smtClean="0"/>
              <a:t>Togeby (2014) om sjanger</a:t>
            </a:r>
            <a:endParaRPr lang="nb-NO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31800" y="620688"/>
          <a:ext cx="8388672" cy="59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Acrobat Document" r:id="rId3" imgW="7563600" imgH="10684800" progId="AcroExch.Document.7">
                  <p:embed/>
                </p:oleObj>
              </mc:Choice>
              <mc:Fallback>
                <p:oleObj name="Acrobat Document" r:id="rId3" imgW="7563600" imgH="10684800" progId="AcroExch.Document.7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620688"/>
                        <a:ext cx="8388672" cy="597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251520" y="260648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nb-NO" sz="2400" dirty="0" smtClean="0"/>
              <a:t>A. De </a:t>
            </a:r>
            <a:r>
              <a:rPr lang="nb-NO" sz="2400" dirty="0"/>
              <a:t>fem grunnleggende ferdighetene som faglige byggesteiner </a:t>
            </a:r>
            <a:endParaRPr lang="nb-NO" sz="2400" dirty="0" smtClean="0"/>
          </a:p>
          <a:p>
            <a:pPr marL="914400" lvl="1" indent="-457200"/>
            <a:r>
              <a:rPr lang="nb-NO" sz="2400" dirty="0" smtClean="0"/>
              <a:t>(</a:t>
            </a:r>
            <a:r>
              <a:rPr lang="nb-NO" sz="2400" dirty="0"/>
              <a:t>konstituenter av faglighet)</a:t>
            </a:r>
          </a:p>
          <a:p>
            <a:r>
              <a:rPr lang="nb-NO" sz="2000" dirty="0"/>
              <a:t>	</a:t>
            </a:r>
            <a:endParaRPr lang="nb-NO" sz="2000" dirty="0" smtClean="0"/>
          </a:p>
          <a:p>
            <a:r>
              <a:rPr lang="nb-NO" sz="2000" dirty="0" smtClean="0"/>
              <a:t>Muntlige </a:t>
            </a:r>
            <a:r>
              <a:rPr lang="nb-NO" sz="2000" dirty="0"/>
              <a:t>ferdigheter, </a:t>
            </a:r>
            <a:endParaRPr lang="nb-NO" sz="2000" dirty="0" smtClean="0"/>
          </a:p>
          <a:p>
            <a:r>
              <a:rPr lang="nb-NO" sz="2000" dirty="0"/>
              <a:t>Å</a:t>
            </a:r>
            <a:r>
              <a:rPr lang="nb-NO" sz="2000" dirty="0" smtClean="0"/>
              <a:t> </a:t>
            </a:r>
            <a:r>
              <a:rPr lang="nb-NO" sz="2000" dirty="0"/>
              <a:t>kunne skrive, </a:t>
            </a:r>
            <a:endParaRPr lang="nb-NO" sz="2000" dirty="0" smtClean="0"/>
          </a:p>
          <a:p>
            <a:r>
              <a:rPr lang="nb-NO" sz="2000" dirty="0"/>
              <a:t>Å</a:t>
            </a:r>
            <a:r>
              <a:rPr lang="nb-NO" sz="2000" dirty="0" smtClean="0"/>
              <a:t> </a:t>
            </a:r>
            <a:r>
              <a:rPr lang="nb-NO" sz="2000" dirty="0"/>
              <a:t>kunne lese, </a:t>
            </a:r>
            <a:endParaRPr lang="nb-NO" sz="2000" dirty="0" smtClean="0"/>
          </a:p>
          <a:p>
            <a:r>
              <a:rPr lang="nb-NO" sz="2000" dirty="0"/>
              <a:t>Å</a:t>
            </a:r>
            <a:r>
              <a:rPr lang="nb-NO" sz="2000" dirty="0" smtClean="0"/>
              <a:t> </a:t>
            </a:r>
            <a:r>
              <a:rPr lang="nb-NO" sz="2000" dirty="0"/>
              <a:t>kunne regne og </a:t>
            </a:r>
            <a:endParaRPr lang="nb-NO" sz="2000" dirty="0" smtClean="0"/>
          </a:p>
          <a:p>
            <a:r>
              <a:rPr lang="nb-NO" sz="2000" dirty="0"/>
              <a:t>D</a:t>
            </a:r>
            <a:r>
              <a:rPr lang="nb-NO" sz="2000" dirty="0" smtClean="0"/>
              <a:t>igitale </a:t>
            </a:r>
            <a:r>
              <a:rPr lang="nb-NO" sz="2000" dirty="0"/>
              <a:t>	ferdigheter</a:t>
            </a:r>
          </a:p>
          <a:p>
            <a:r>
              <a:rPr lang="nb-NO" sz="2000" dirty="0"/>
              <a:t>	</a:t>
            </a:r>
          </a:p>
          <a:p>
            <a:r>
              <a:rPr lang="nb-NO" sz="2000" dirty="0" smtClean="0"/>
              <a:t>Gjelder </a:t>
            </a:r>
            <a:r>
              <a:rPr lang="nb-NO" sz="2000" dirty="0"/>
              <a:t>trinn 1-13, </a:t>
            </a:r>
            <a:r>
              <a:rPr lang="nb-NO" sz="2000" dirty="0" smtClean="0"/>
              <a:t>men er </a:t>
            </a:r>
            <a:r>
              <a:rPr lang="nb-NO" sz="2000" dirty="0"/>
              <a:t>og relevant for respektive </a:t>
            </a:r>
            <a:r>
              <a:rPr lang="nb-NO" sz="2000" dirty="0" smtClean="0"/>
              <a:t>lærerutdanninger. De utgjør ulike språklige og semiotiske utfordringer:</a:t>
            </a:r>
          </a:p>
          <a:p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 smtClean="0"/>
              <a:t>Skal </a:t>
            </a:r>
            <a:r>
              <a:rPr lang="nb-NO" sz="2000" dirty="0"/>
              <a:t>en forutsette at de fem allerede er aspekter </a:t>
            </a:r>
            <a:r>
              <a:rPr lang="nb-NO" sz="2000" b="1" i="1" dirty="0">
                <a:solidFill>
                  <a:srgbClr val="FF0000"/>
                </a:solidFill>
              </a:rPr>
              <a:t>i</a:t>
            </a:r>
            <a:r>
              <a:rPr lang="nb-NO" sz="2000" dirty="0"/>
              <a:t> </a:t>
            </a:r>
            <a:r>
              <a:rPr lang="nb-NO" sz="2000" dirty="0" smtClean="0"/>
              <a:t>faget </a:t>
            </a:r>
            <a:r>
              <a:rPr lang="nb-NO" sz="2000" dirty="0"/>
              <a:t>eller skal faget påta seg </a:t>
            </a:r>
            <a:r>
              <a:rPr lang="nb-NO" sz="2000" dirty="0" smtClean="0"/>
              <a:t>	mer </a:t>
            </a:r>
            <a:r>
              <a:rPr lang="nb-NO" sz="2000" dirty="0"/>
              <a:t>ansvar med å </a:t>
            </a:r>
            <a:r>
              <a:rPr lang="nb-NO" sz="2000" i="1" dirty="0">
                <a:solidFill>
                  <a:srgbClr val="FF0000"/>
                </a:solidFill>
              </a:rPr>
              <a:t>integrere</a:t>
            </a:r>
            <a:r>
              <a:rPr lang="nb-NO" sz="2000" i="1" dirty="0"/>
              <a:t> </a:t>
            </a:r>
            <a:r>
              <a:rPr lang="nb-NO" sz="2000" dirty="0"/>
              <a:t>mer av disse ferdighetene?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 smtClean="0"/>
              <a:t> Hvilke </a:t>
            </a:r>
            <a:r>
              <a:rPr lang="nb-NO" sz="2000" i="1" dirty="0">
                <a:solidFill>
                  <a:srgbClr val="FF0000"/>
                </a:solidFill>
              </a:rPr>
              <a:t>fagdidaktiske</a:t>
            </a:r>
            <a:r>
              <a:rPr lang="nb-NO" sz="2000" dirty="0"/>
              <a:t> konsekvenser kan en eventuelt se av fokuseringen - for det </a:t>
            </a:r>
            <a:r>
              <a:rPr lang="nb-NO" sz="2000" dirty="0" smtClean="0"/>
              <a:t>	første </a:t>
            </a:r>
            <a:r>
              <a:rPr lang="nb-NO" sz="2000" dirty="0"/>
              <a:t>for lærere og for det andre for lærerutdanningsfagene?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 smtClean="0"/>
              <a:t> Er en slik ’femdeling’ </a:t>
            </a:r>
            <a:r>
              <a:rPr lang="nb-NO" sz="2000" i="1" dirty="0" smtClean="0">
                <a:solidFill>
                  <a:srgbClr val="FF0000"/>
                </a:solidFill>
              </a:rPr>
              <a:t>faglig</a:t>
            </a:r>
            <a:r>
              <a:rPr lang="nb-NO" sz="2000" dirty="0" smtClean="0"/>
              <a:t> </a:t>
            </a:r>
            <a:r>
              <a:rPr lang="nb-NO" sz="2000" dirty="0"/>
              <a:t>forsvarlig og relevant?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 smtClean="0"/>
              <a:t> Finnes det syn </a:t>
            </a:r>
            <a:r>
              <a:rPr lang="nb-NO" sz="2000" dirty="0"/>
              <a:t>på språk og kommunikasjon </a:t>
            </a:r>
            <a:r>
              <a:rPr lang="nb-NO" sz="2000" dirty="0" smtClean="0"/>
              <a:t>med </a:t>
            </a:r>
            <a:r>
              <a:rPr lang="nb-NO" sz="2000" dirty="0" smtClean="0">
                <a:solidFill>
                  <a:srgbClr val="FF0000"/>
                </a:solidFill>
              </a:rPr>
              <a:t>alternative</a:t>
            </a:r>
            <a:r>
              <a:rPr lang="nb-NO" sz="2000" dirty="0" smtClean="0"/>
              <a:t> syn på </a:t>
            </a:r>
            <a:r>
              <a:rPr lang="nb-NO" sz="2000" dirty="0" smtClean="0">
                <a:solidFill>
                  <a:srgbClr val="FF0000"/>
                </a:solidFill>
              </a:rPr>
              <a:t>’ferdigheter’?</a:t>
            </a:r>
            <a:endParaRPr lang="nb-NO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5288" y="260350"/>
          <a:ext cx="8380412" cy="619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3" imgW="7563600" imgH="10684800" progId="AcroExch.Document.7">
                  <p:embed/>
                </p:oleObj>
              </mc:Choice>
              <mc:Fallback>
                <p:oleObj name="Acrobat Document" r:id="rId3" imgW="7563600" imgH="10684800" progId="AcroExch.Document.7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60350"/>
                        <a:ext cx="8380412" cy="619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7934" y="260648"/>
          <a:ext cx="8336514" cy="6408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Acrobat Document" r:id="rId3" imgW="7563600" imgH="10684800" progId="AcroExch.Document.7">
                  <p:embed/>
                </p:oleObj>
              </mc:Choice>
              <mc:Fallback>
                <p:oleObj name="Acrobat Document" r:id="rId3" imgW="7563600" imgH="10684800" progId="AcroExch.Document.7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34" y="260648"/>
                        <a:ext cx="8336514" cy="6408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57158" y="571480"/>
            <a:ext cx="850112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dirty="0" smtClean="0"/>
              <a:t>De fem hovedkonstituenter av tekst og kontekst</a:t>
            </a:r>
          </a:p>
          <a:p>
            <a:pPr algn="ctr">
              <a:spcBef>
                <a:spcPct val="50000"/>
              </a:spcBef>
            </a:pPr>
            <a:r>
              <a:rPr lang="nb-NO" sz="2000" dirty="0" smtClean="0"/>
              <a:t>med tilsvarende/korresponderende/’typiske’ fagtyper</a:t>
            </a:r>
          </a:p>
          <a:p>
            <a:endParaRPr lang="nb-NO" sz="2000" dirty="0" smtClean="0"/>
          </a:p>
          <a:p>
            <a:r>
              <a:rPr lang="nb-NO" sz="2000" dirty="0" smtClean="0"/>
              <a:t>		form		innhold		bruk</a:t>
            </a:r>
          </a:p>
          <a:p>
            <a:r>
              <a:rPr lang="nb-NO" sz="2000" dirty="0" smtClean="0"/>
              <a:t>		struktur		referanse	handling</a:t>
            </a:r>
          </a:p>
          <a:p>
            <a:r>
              <a:rPr lang="nb-NO" sz="2000" dirty="0" smtClean="0"/>
              <a:t>		syntaks		semantikk	pragmatikk</a:t>
            </a:r>
          </a:p>
          <a:p>
            <a:r>
              <a:rPr lang="nb-NO" sz="2000" dirty="0" smtClean="0"/>
              <a:t>		estetikk		epistemologi	etikk</a:t>
            </a:r>
          </a:p>
          <a:p>
            <a:r>
              <a:rPr lang="nb-NO" sz="2000" dirty="0" smtClean="0"/>
              <a:t>		kunst		vitenskap</a:t>
            </a:r>
            <a:r>
              <a:rPr lang="nb-NO" sz="2000" smtClean="0"/>
              <a:t>	religion</a:t>
            </a:r>
            <a:endParaRPr lang="nb-NO" sz="2000" dirty="0" smtClean="0"/>
          </a:p>
          <a:p>
            <a:r>
              <a:rPr lang="nb-NO" sz="2000" b="1" i="1" dirty="0"/>
              <a:t>	</a:t>
            </a:r>
            <a:r>
              <a:rPr lang="nb-NO" sz="2000" b="1" i="1" dirty="0" smtClean="0"/>
              <a:t>	kunstfag</a:t>
            </a:r>
            <a:r>
              <a:rPr lang="nb-NO" sz="2000" dirty="0" smtClean="0"/>
              <a:t>	</a:t>
            </a:r>
            <a:r>
              <a:rPr lang="nb-NO" sz="2000" b="1" i="1" dirty="0" smtClean="0"/>
              <a:t>naturfag</a:t>
            </a:r>
            <a:r>
              <a:rPr lang="nb-NO" sz="2000" dirty="0" smtClean="0"/>
              <a:t>	</a:t>
            </a:r>
            <a:r>
              <a:rPr lang="nb-NO" sz="2000" b="1" i="1" dirty="0" smtClean="0"/>
              <a:t>språkfag</a:t>
            </a:r>
          </a:p>
          <a:p>
            <a:r>
              <a:rPr lang="nb-NO" sz="2000" b="1" i="1" dirty="0" smtClean="0"/>
              <a:t>		</a:t>
            </a:r>
            <a:r>
              <a:rPr lang="nb-NO" sz="2000" dirty="0" smtClean="0"/>
              <a:t>(uttrykke)	(vite)		(handle)		</a:t>
            </a:r>
          </a:p>
          <a:p>
            <a:r>
              <a:rPr lang="nb-NO" sz="2000" dirty="0" smtClean="0"/>
              <a:t>					</a:t>
            </a:r>
          </a:p>
          <a:p>
            <a:r>
              <a:rPr lang="nb-NO" sz="2000" dirty="0" smtClean="0"/>
              <a:t>			sted		tid</a:t>
            </a:r>
          </a:p>
          <a:p>
            <a:r>
              <a:rPr lang="nb-NO" sz="2000" dirty="0" smtClean="0"/>
              <a:t>			her		nå</a:t>
            </a:r>
          </a:p>
          <a:p>
            <a:r>
              <a:rPr lang="nb-NO" sz="2000" dirty="0" smtClean="0"/>
              <a:t>			der		da</a:t>
            </a:r>
          </a:p>
          <a:p>
            <a:r>
              <a:rPr lang="nb-NO" sz="2000" dirty="0" smtClean="0"/>
              <a:t>			topologi		kronologi						posisjonalitet</a:t>
            </a:r>
            <a:r>
              <a:rPr lang="nb-NO" sz="2000" smtClean="0"/>
              <a:t>	narrativitet</a:t>
            </a:r>
            <a:endParaRPr lang="nb-NO" sz="2000" dirty="0" smtClean="0"/>
          </a:p>
          <a:p>
            <a:r>
              <a:rPr lang="nb-NO" sz="2000" b="1" i="1" dirty="0"/>
              <a:t>	</a:t>
            </a:r>
            <a:r>
              <a:rPr lang="nb-NO" sz="2000" b="1" i="1" dirty="0" smtClean="0"/>
              <a:t>		geografi</a:t>
            </a:r>
            <a:r>
              <a:rPr lang="nb-NO" sz="2000" dirty="0" smtClean="0"/>
              <a:t>	</a:t>
            </a:r>
            <a:r>
              <a:rPr lang="nb-NO" sz="2000" smtClean="0"/>
              <a:t>	</a:t>
            </a:r>
            <a:r>
              <a:rPr lang="nb-NO" sz="2000" b="1" i="1" smtClean="0"/>
              <a:t>historie</a:t>
            </a:r>
          </a:p>
          <a:p>
            <a:r>
              <a:rPr lang="nb-NO" sz="2000" b="1" i="1" smtClean="0"/>
              <a:t>			</a:t>
            </a:r>
            <a:r>
              <a:rPr lang="nb-NO" sz="2000" smtClean="0"/>
              <a:t>(stedfeste)	(tidfeste)</a:t>
            </a:r>
            <a:endParaRPr lang="nb-NO" sz="2000" b="1" i="1" dirty="0" smtClean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4C39-7462-4488-A641-7671B6DB8EE3}" type="slidenum">
              <a:rPr lang="en-US" sz="1400" b="1" smtClean="0"/>
              <a:pPr/>
              <a:t>22</a:t>
            </a:fld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28596" y="188640"/>
            <a:ext cx="8501122" cy="663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smtClean="0"/>
              <a:t>Ytringers fem hovedkonstituenter sett relasjonelt</a:t>
            </a:r>
            <a:r>
              <a:rPr lang="nb-NO"/>
              <a:t>	</a:t>
            </a:r>
            <a:endParaRPr lang="nb-NO" smtClean="0"/>
          </a:p>
          <a:p>
            <a:r>
              <a:rPr lang="nb-NO"/>
              <a:t>					</a:t>
            </a:r>
          </a:p>
          <a:p>
            <a:r>
              <a:rPr lang="nb-NO"/>
              <a:t>	</a:t>
            </a:r>
            <a:r>
              <a:rPr lang="nb-NO" b="1" smtClean="0"/>
              <a:t>FORM</a:t>
            </a:r>
            <a:r>
              <a:rPr lang="nb-NO"/>
              <a:t>						</a:t>
            </a:r>
            <a:r>
              <a:rPr lang="nb-NO" b="1" smtClean="0"/>
              <a:t>INNHOLD</a:t>
            </a:r>
            <a:r>
              <a:rPr lang="nb-NO"/>
              <a:t>		Kunstfag						Naturfag			</a:t>
            </a:r>
            <a:r>
              <a:rPr lang="nb-NO" smtClean="0"/>
              <a:t>Estetikk						Epistemologi</a:t>
            </a:r>
          </a:p>
          <a:p>
            <a:r>
              <a:rPr lang="nb-NO" smtClean="0"/>
              <a:t>	Ekspressivitet</a:t>
            </a:r>
            <a:r>
              <a:rPr lang="nb-NO"/>
              <a:t>	</a:t>
            </a:r>
            <a:r>
              <a:rPr lang="nb-NO" smtClean="0"/>
              <a:t>				Referensialitet</a:t>
            </a:r>
            <a:r>
              <a:rPr lang="nb-NO"/>
              <a:t>			</a:t>
            </a:r>
          </a:p>
          <a:p>
            <a:r>
              <a:rPr lang="nb-NO"/>
              <a:t> 					</a:t>
            </a:r>
          </a:p>
          <a:p>
            <a:r>
              <a:rPr lang="nb-NO"/>
              <a:t> </a:t>
            </a:r>
          </a:p>
          <a:p>
            <a:r>
              <a:rPr lang="nb-NO"/>
              <a:t>																																					</a:t>
            </a:r>
            <a:r>
              <a:rPr lang="nb-NO" b="1" smtClean="0"/>
              <a:t>TID</a:t>
            </a:r>
            <a:r>
              <a:rPr lang="nb-NO"/>
              <a:t>						</a:t>
            </a:r>
            <a:r>
              <a:rPr lang="nb-NO" smtClean="0"/>
              <a:t>        </a:t>
            </a:r>
            <a:r>
              <a:rPr lang="nb-NO" b="1" smtClean="0"/>
              <a:t>STED</a:t>
            </a:r>
            <a:r>
              <a:rPr lang="nb-NO"/>
              <a:t>			Historie						</a:t>
            </a:r>
            <a:r>
              <a:rPr lang="nb-NO" smtClean="0"/>
              <a:t>       Geografi</a:t>
            </a:r>
            <a:r>
              <a:rPr lang="nb-NO"/>
              <a:t>		Kronologi						</a:t>
            </a:r>
            <a:r>
              <a:rPr lang="nb-NO" smtClean="0"/>
              <a:t>       Topologi</a:t>
            </a:r>
          </a:p>
          <a:p>
            <a:r>
              <a:rPr lang="nb-NO" smtClean="0"/>
              <a:t>	Narrativitet					        Posisjonalitet</a:t>
            </a:r>
            <a:r>
              <a:rPr lang="nb-NO"/>
              <a:t>														</a:t>
            </a:r>
          </a:p>
          <a:p>
            <a:r>
              <a:rPr lang="nb-NO"/>
              <a:t>		  		</a:t>
            </a:r>
            <a:r>
              <a:rPr lang="nb-NO" b="1" smtClean="0"/>
              <a:t>HANDLING</a:t>
            </a:r>
            <a:r>
              <a:rPr lang="nb-NO"/>
              <a:t>					      </a:t>
            </a:r>
            <a:r>
              <a:rPr lang="nb-NO" smtClean="0"/>
              <a:t>			Kommunikasjonsfag</a:t>
            </a:r>
            <a:endParaRPr lang="nb-NO"/>
          </a:p>
          <a:p>
            <a:r>
              <a:rPr lang="nb-NO"/>
              <a:t>			</a:t>
            </a:r>
            <a:r>
              <a:rPr lang="nb-NO" smtClean="0"/>
              <a:t>	Etikk</a:t>
            </a:r>
          </a:p>
          <a:p>
            <a:r>
              <a:rPr lang="nb-NO" smtClean="0"/>
              <a:t>				Adressivitet</a:t>
            </a:r>
            <a:endParaRPr lang="nb-NO"/>
          </a:p>
        </p:txBody>
      </p:sp>
      <p:sp>
        <p:nvSpPr>
          <p:cNvPr id="3" name="Femkant 2"/>
          <p:cNvSpPr/>
          <p:nvPr/>
        </p:nvSpPr>
        <p:spPr>
          <a:xfrm>
            <a:off x="2285984" y="1000108"/>
            <a:ext cx="5214974" cy="421484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" name="Rett linje 3"/>
          <p:cNvCxnSpPr>
            <a:stCxn id="3" idx="0"/>
            <a:endCxn id="3" idx="2"/>
          </p:cNvCxnSpPr>
          <p:nvPr/>
        </p:nvCxnSpPr>
        <p:spPr>
          <a:xfrm rot="16200000" flipH="1" flipV="1">
            <a:off x="1980299" y="2301763"/>
            <a:ext cx="4214828" cy="161151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stCxn id="3" idx="1"/>
            <a:endCxn id="3" idx="5"/>
          </p:cNvCxnSpPr>
          <p:nvPr/>
        </p:nvCxnSpPr>
        <p:spPr>
          <a:xfrm rot="10800000" flipH="1">
            <a:off x="2285990" y="2610030"/>
            <a:ext cx="52149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3" idx="0"/>
            <a:endCxn id="3" idx="4"/>
          </p:cNvCxnSpPr>
          <p:nvPr/>
        </p:nvCxnSpPr>
        <p:spPr>
          <a:xfrm rot="16200000" flipH="1">
            <a:off x="3591815" y="2301764"/>
            <a:ext cx="4214828" cy="161151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tt linje 6"/>
          <p:cNvCxnSpPr>
            <a:stCxn id="3" idx="1"/>
            <a:endCxn id="3" idx="4"/>
          </p:cNvCxnSpPr>
          <p:nvPr/>
        </p:nvCxnSpPr>
        <p:spPr>
          <a:xfrm rot="10800000" flipH="1" flipV="1">
            <a:off x="2285990" y="2610030"/>
            <a:ext cx="4218998" cy="260490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tt linje 7"/>
          <p:cNvCxnSpPr>
            <a:stCxn id="3" idx="5"/>
            <a:endCxn id="3" idx="2"/>
          </p:cNvCxnSpPr>
          <p:nvPr/>
        </p:nvCxnSpPr>
        <p:spPr>
          <a:xfrm flipH="1">
            <a:off x="3281954" y="2610030"/>
            <a:ext cx="4218998" cy="260490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Plassholder for lysbildenummer 1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1F7845-727D-4CCF-A3E6-F00C7BE68E10}" type="slidenum">
              <a:rPr lang="nb-NO" sz="1600" b="1">
                <a:solidFill>
                  <a:schemeClr val="tx1"/>
                </a:solidFill>
              </a:rPr>
              <a:pPr/>
              <a:t>23</a:t>
            </a:fld>
            <a:endParaRPr lang="nb-NO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mkant 1"/>
          <p:cNvSpPr/>
          <p:nvPr/>
        </p:nvSpPr>
        <p:spPr>
          <a:xfrm>
            <a:off x="2000232" y="1428736"/>
            <a:ext cx="5643602" cy="1500198"/>
          </a:xfrm>
          <a:prstGeom prst="pentagon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99CCFF"/>
              </a:solidFill>
            </a:endParaRPr>
          </a:p>
        </p:txBody>
      </p:sp>
      <p:sp>
        <p:nvSpPr>
          <p:cNvPr id="3" name="Femkant 2"/>
          <p:cNvSpPr/>
          <p:nvPr/>
        </p:nvSpPr>
        <p:spPr>
          <a:xfrm>
            <a:off x="2000232" y="3357562"/>
            <a:ext cx="5643602" cy="1428760"/>
          </a:xfrm>
          <a:prstGeom prst="pent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0000FF"/>
              </a:solidFill>
            </a:endParaRPr>
          </a:p>
        </p:txBody>
      </p:sp>
      <p:cxnSp>
        <p:nvCxnSpPr>
          <p:cNvPr id="4" name="Rett linje 3"/>
          <p:cNvCxnSpPr>
            <a:stCxn id="2" idx="5"/>
            <a:endCxn id="3" idx="5"/>
          </p:cNvCxnSpPr>
          <p:nvPr/>
        </p:nvCxnSpPr>
        <p:spPr>
          <a:xfrm>
            <a:off x="7643828" y="2001759"/>
            <a:ext cx="0" cy="1901539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linje 4"/>
          <p:cNvCxnSpPr>
            <a:endCxn id="3" idx="0"/>
          </p:cNvCxnSpPr>
          <p:nvPr/>
        </p:nvCxnSpPr>
        <p:spPr>
          <a:xfrm rot="16200000" flipH="1">
            <a:off x="3839760" y="2375289"/>
            <a:ext cx="1928826" cy="35719"/>
          </a:xfrm>
          <a:prstGeom prst="line">
            <a:avLst/>
          </a:prstGeom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>
            <a:stCxn id="2" idx="4"/>
            <a:endCxn id="3" idx="4"/>
          </p:cNvCxnSpPr>
          <p:nvPr/>
        </p:nvCxnSpPr>
        <p:spPr>
          <a:xfrm rot="5400000">
            <a:off x="5637310" y="3857623"/>
            <a:ext cx="185738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>
            <a:stCxn id="2" idx="2"/>
            <a:endCxn id="3" idx="2"/>
          </p:cNvCxnSpPr>
          <p:nvPr/>
        </p:nvCxnSpPr>
        <p:spPr>
          <a:xfrm rot="5400000">
            <a:off x="2149368" y="3857623"/>
            <a:ext cx="185738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tt linje 7"/>
          <p:cNvCxnSpPr>
            <a:stCxn id="2" idx="1"/>
          </p:cNvCxnSpPr>
          <p:nvPr/>
        </p:nvCxnSpPr>
        <p:spPr>
          <a:xfrm rot="10800000" flipV="1">
            <a:off x="2000232" y="2001759"/>
            <a:ext cx="6" cy="1889598"/>
          </a:xfrm>
          <a:prstGeom prst="line">
            <a:avLst/>
          </a:prstGeom>
          <a:ln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2500298" y="12522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FORM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143636" y="128586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INNHOLD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714480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TID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7286644" y="42148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STED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4143372" y="507207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HANDLING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3929058" y="17859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60066"/>
                </a:solidFill>
              </a:rPr>
              <a:t>YTRING/TEKST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3214678" y="392906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>
                <a:solidFill>
                  <a:srgbClr val="660066"/>
                </a:solidFill>
              </a:rPr>
              <a:t>SJANGER/DISKURS/KONTEKST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251520" y="18864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400" smtClean="0"/>
          </a:p>
          <a:p>
            <a:r>
              <a:rPr lang="nb-NO" sz="2400" smtClean="0"/>
              <a:t>Ytringers og sjangrers hovedkonstituenter  - innbyrdes relasjoner</a:t>
            </a:r>
            <a:endParaRPr lang="nb-NO" sz="2400"/>
          </a:p>
        </p:txBody>
      </p:sp>
      <p:sp>
        <p:nvSpPr>
          <p:cNvPr id="17" name="TekstSylinder 16"/>
          <p:cNvSpPr txBox="1"/>
          <p:nvPr/>
        </p:nvSpPr>
        <p:spPr>
          <a:xfrm>
            <a:off x="611560" y="191683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solidFill>
                  <a:schemeClr val="bg1">
                    <a:lumMod val="65000"/>
                  </a:schemeClr>
                </a:solidFill>
              </a:rPr>
              <a:t>MIKRO-</a:t>
            </a:r>
          </a:p>
          <a:p>
            <a:r>
              <a:rPr lang="nb-NO" smtClean="0">
                <a:solidFill>
                  <a:schemeClr val="bg1">
                    <a:lumMod val="65000"/>
                  </a:schemeClr>
                </a:solidFill>
              </a:rPr>
              <a:t>NIVÅ</a:t>
            </a:r>
            <a:endParaRPr lang="nb-NO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755576" y="465313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solidFill>
                  <a:schemeClr val="bg1">
                    <a:lumMod val="65000"/>
                  </a:schemeClr>
                </a:solidFill>
              </a:rPr>
              <a:t>MAKRO-NIVÅ</a:t>
            </a:r>
            <a:endParaRPr lang="nb-NO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7668344" y="15567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solidFill>
                  <a:schemeClr val="bg1">
                    <a:lumMod val="65000"/>
                  </a:schemeClr>
                </a:solidFill>
              </a:rPr>
              <a:t>KONKRET</a:t>
            </a:r>
            <a:endParaRPr lang="nb-NO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7668344" y="47971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solidFill>
                  <a:schemeClr val="bg1">
                    <a:lumMod val="65000"/>
                  </a:schemeClr>
                </a:solidFill>
              </a:rPr>
              <a:t>ABSTRAKT</a:t>
            </a:r>
            <a:endParaRPr lang="nb-NO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116632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Felles læringsutbytte for 1-7 og 5-10 </a:t>
            </a:r>
            <a:r>
              <a:rPr lang="nb-NO" sz="2400"/>
              <a:t>i </a:t>
            </a:r>
            <a:r>
              <a:rPr lang="nb-NO" sz="2400" smtClean="0"/>
              <a:t>lærerutdanning (i NKR)</a:t>
            </a:r>
            <a:endParaRPr lang="nb-NO" sz="2400" dirty="0"/>
          </a:p>
          <a:p>
            <a:endParaRPr lang="nb-NO" dirty="0"/>
          </a:p>
          <a:p>
            <a:r>
              <a:rPr lang="nb-NO" dirty="0"/>
              <a:t>KNOWLEDGE 		The </a:t>
            </a:r>
            <a:r>
              <a:rPr lang="nb-NO" dirty="0" err="1"/>
              <a:t>candidate</a:t>
            </a:r>
            <a:r>
              <a:rPr lang="nb-NO" dirty="0"/>
              <a:t> ...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distinctive</a:t>
            </a:r>
            <a:r>
              <a:rPr lang="nb-NO" dirty="0"/>
              <a:t> </a:t>
            </a:r>
            <a:r>
              <a:rPr lang="nb-NO" dirty="0" err="1"/>
              <a:t>character</a:t>
            </a:r>
            <a:r>
              <a:rPr lang="nb-NO" dirty="0"/>
              <a:t>, </a:t>
            </a:r>
            <a:r>
              <a:rPr lang="nb-NO" dirty="0" err="1"/>
              <a:t>history</a:t>
            </a:r>
            <a:r>
              <a:rPr lang="nb-NO" dirty="0"/>
              <a:t>, </a:t>
            </a:r>
            <a:r>
              <a:rPr lang="nb-NO" dirty="0" err="1"/>
              <a:t>development</a:t>
            </a:r>
            <a:r>
              <a:rPr lang="nb-NO" dirty="0"/>
              <a:t> and </a:t>
            </a:r>
            <a:r>
              <a:rPr lang="nb-NO" dirty="0" err="1"/>
              <a:t>position</a:t>
            </a:r>
            <a:r>
              <a:rPr lang="nb-NO" dirty="0"/>
              <a:t> in 	</a:t>
            </a:r>
            <a:r>
              <a:rPr lang="nb-NO" dirty="0" err="1"/>
              <a:t>society</a:t>
            </a:r>
            <a:r>
              <a:rPr lang="nb-NO" dirty="0"/>
              <a:t> of </a:t>
            </a:r>
            <a:r>
              <a:rPr lang="nb-NO" dirty="0" err="1"/>
              <a:t>schools</a:t>
            </a:r>
            <a:r>
              <a:rPr lang="nb-NO" dirty="0"/>
              <a:t>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profession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the</a:t>
            </a:r>
            <a:r>
              <a:rPr lang="nb-NO" dirty="0"/>
              <a:t> legal </a:t>
            </a:r>
            <a:r>
              <a:rPr lang="nb-NO" dirty="0" err="1"/>
              <a:t>foundation</a:t>
            </a:r>
            <a:r>
              <a:rPr lang="nb-NO" dirty="0"/>
              <a:t>, </a:t>
            </a:r>
            <a:r>
              <a:rPr lang="nb-NO" dirty="0" err="1"/>
              <a:t>including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objective</a:t>
            </a:r>
            <a:r>
              <a:rPr lang="nb-NO" dirty="0"/>
              <a:t> of </a:t>
            </a:r>
            <a:r>
              <a:rPr lang="nb-NO" dirty="0" err="1"/>
              <a:t>education</a:t>
            </a:r>
            <a:r>
              <a:rPr lang="nb-NO" dirty="0"/>
              <a:t>, </a:t>
            </a:r>
            <a:r>
              <a:rPr lang="nb-NO" dirty="0" err="1"/>
              <a:t>its</a:t>
            </a:r>
            <a:r>
              <a:rPr lang="nb-NO" dirty="0"/>
              <a:t> </a:t>
            </a:r>
            <a:r>
              <a:rPr lang="nb-NO" dirty="0" err="1"/>
              <a:t>value</a:t>
            </a:r>
            <a:r>
              <a:rPr lang="nb-NO" dirty="0"/>
              <a:t> 	base, </a:t>
            </a:r>
            <a:r>
              <a:rPr lang="nb-NO" dirty="0" err="1"/>
              <a:t>curricula</a:t>
            </a:r>
            <a:r>
              <a:rPr lang="nb-NO" dirty="0"/>
              <a:t>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various</a:t>
            </a:r>
            <a:r>
              <a:rPr lang="nb-NO" dirty="0"/>
              <a:t> </a:t>
            </a:r>
            <a:r>
              <a:rPr lang="nb-NO" dirty="0" err="1"/>
              <a:t>rights</a:t>
            </a:r>
            <a:r>
              <a:rPr lang="nb-NO" dirty="0"/>
              <a:t> of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pupils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/>
              <a:t>curriculum </a:t>
            </a:r>
            <a:r>
              <a:rPr lang="nb-NO" dirty="0" err="1"/>
              <a:t>work</a:t>
            </a:r>
            <a:r>
              <a:rPr lang="nb-NO" dirty="0"/>
              <a:t> and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schools</a:t>
            </a:r>
            <a:r>
              <a:rPr lang="nb-NO" dirty="0"/>
              <a:t> as </a:t>
            </a:r>
            <a:r>
              <a:rPr lang="nb-NO" dirty="0" err="1"/>
              <a:t>organisations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children’s</a:t>
            </a:r>
            <a:r>
              <a:rPr lang="nb-NO" dirty="0"/>
              <a:t> and </a:t>
            </a:r>
            <a:r>
              <a:rPr lang="nb-NO" dirty="0" err="1"/>
              <a:t>young</a:t>
            </a:r>
            <a:r>
              <a:rPr lang="nb-NO" dirty="0"/>
              <a:t> </a:t>
            </a:r>
            <a:r>
              <a:rPr lang="nb-NO" dirty="0" err="1"/>
              <a:t>people’s</a:t>
            </a:r>
            <a:r>
              <a:rPr lang="nb-NO" dirty="0"/>
              <a:t> </a:t>
            </a:r>
            <a:r>
              <a:rPr lang="nb-NO" dirty="0" err="1"/>
              <a:t>learning</a:t>
            </a:r>
            <a:r>
              <a:rPr lang="nb-NO" dirty="0"/>
              <a:t>, </a:t>
            </a:r>
            <a:r>
              <a:rPr lang="nb-NO" dirty="0" err="1"/>
              <a:t>development</a:t>
            </a:r>
            <a:r>
              <a:rPr lang="nb-NO" dirty="0"/>
              <a:t> and 	</a:t>
            </a:r>
            <a:r>
              <a:rPr lang="nb-NO" dirty="0" err="1"/>
              <a:t>education</a:t>
            </a:r>
            <a:r>
              <a:rPr lang="nb-NO" dirty="0"/>
              <a:t> in different </a:t>
            </a:r>
            <a:r>
              <a:rPr lang="nb-NO" dirty="0" err="1"/>
              <a:t>social</a:t>
            </a:r>
            <a:r>
              <a:rPr lang="nb-NO" dirty="0"/>
              <a:t>, </a:t>
            </a:r>
            <a:r>
              <a:rPr lang="nb-NO" dirty="0" err="1"/>
              <a:t>multicultural</a:t>
            </a:r>
            <a:r>
              <a:rPr lang="nb-NO" dirty="0"/>
              <a:t> and </a:t>
            </a:r>
            <a:r>
              <a:rPr lang="nb-NO" dirty="0" err="1"/>
              <a:t>multilingual</a:t>
            </a:r>
            <a:r>
              <a:rPr lang="nb-NO" dirty="0"/>
              <a:t> </a:t>
            </a:r>
            <a:r>
              <a:rPr lang="nb-NO" dirty="0" err="1"/>
              <a:t>contexts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dirty="0"/>
              <a:t> </a:t>
            </a:r>
            <a:r>
              <a:rPr lang="nb-NO" dirty="0" err="1"/>
              <a:t>classroom</a:t>
            </a:r>
            <a:r>
              <a:rPr lang="nb-NO" dirty="0"/>
              <a:t> management and </a:t>
            </a:r>
            <a:r>
              <a:rPr lang="nb-NO" dirty="0" err="1"/>
              <a:t>classroom</a:t>
            </a:r>
            <a:r>
              <a:rPr lang="nb-NO" dirty="0"/>
              <a:t> </a:t>
            </a:r>
            <a:r>
              <a:rPr lang="nb-NO" dirty="0" err="1"/>
              <a:t>environments</a:t>
            </a:r>
            <a:r>
              <a:rPr lang="nb-NO" dirty="0"/>
              <a:t>, and </a:t>
            </a:r>
            <a:r>
              <a:rPr lang="nb-NO" dirty="0" err="1"/>
              <a:t>about</a:t>
            </a:r>
            <a:r>
              <a:rPr lang="nb-NO" dirty="0"/>
              <a:t> 	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development</a:t>
            </a:r>
            <a:r>
              <a:rPr lang="nb-NO" dirty="0"/>
              <a:t> of 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dirty="0" err="1"/>
              <a:t>relations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and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pupils</a:t>
            </a:r>
            <a:r>
              <a:rPr lang="nb-NO" dirty="0"/>
              <a:t> 3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importance</a:t>
            </a:r>
            <a:r>
              <a:rPr lang="nb-NO" dirty="0"/>
              <a:t> of and pre-</a:t>
            </a:r>
            <a:r>
              <a:rPr lang="nb-NO" dirty="0" err="1"/>
              <a:t>requisites</a:t>
            </a:r>
            <a:r>
              <a:rPr lang="nb-NO" dirty="0"/>
              <a:t> for 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dirty="0" err="1"/>
              <a:t>communication</a:t>
            </a:r>
            <a:r>
              <a:rPr lang="nb-NO" dirty="0"/>
              <a:t> and 	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dirty="0" err="1"/>
              <a:t>collaboration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schools</a:t>
            </a:r>
            <a:r>
              <a:rPr lang="nb-NO" dirty="0"/>
              <a:t> and </a:t>
            </a:r>
            <a:r>
              <a:rPr lang="nb-NO" dirty="0" err="1"/>
              <a:t>homes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/>
              <a:t>a </a:t>
            </a:r>
            <a:r>
              <a:rPr lang="nb-NO" dirty="0" err="1"/>
              <a:t>broad</a:t>
            </a:r>
            <a:r>
              <a:rPr lang="nb-NO" dirty="0"/>
              <a:t> </a:t>
            </a:r>
            <a:r>
              <a:rPr lang="nb-NO" dirty="0" err="1"/>
              <a:t>repertoire</a:t>
            </a:r>
            <a:r>
              <a:rPr lang="nb-NO" dirty="0"/>
              <a:t> of </a:t>
            </a:r>
            <a:r>
              <a:rPr lang="nb-NO" dirty="0" err="1"/>
              <a:t>working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, </a:t>
            </a:r>
            <a:r>
              <a:rPr lang="nb-NO" dirty="0" err="1"/>
              <a:t>learning</a:t>
            </a:r>
            <a:r>
              <a:rPr lang="nb-NO" dirty="0"/>
              <a:t> </a:t>
            </a:r>
            <a:r>
              <a:rPr lang="nb-NO" dirty="0" err="1"/>
              <a:t>resources</a:t>
            </a:r>
            <a:r>
              <a:rPr lang="nb-NO" dirty="0"/>
              <a:t> and 	</a:t>
            </a:r>
            <a:r>
              <a:rPr lang="nb-NO" dirty="0" err="1"/>
              <a:t>learning</a:t>
            </a:r>
            <a:r>
              <a:rPr lang="nb-NO" dirty="0"/>
              <a:t> arenas, and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connection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objectives</a:t>
            </a:r>
            <a:r>
              <a:rPr lang="nb-NO" dirty="0"/>
              <a:t>, </a:t>
            </a:r>
            <a:r>
              <a:rPr lang="nb-NO" dirty="0" err="1"/>
              <a:t>contents</a:t>
            </a:r>
            <a:r>
              <a:rPr lang="nb-NO" dirty="0"/>
              <a:t>, 	</a:t>
            </a:r>
            <a:r>
              <a:rPr lang="nb-NO" dirty="0" err="1"/>
              <a:t>working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, </a:t>
            </a:r>
            <a:r>
              <a:rPr lang="nb-NO" dirty="0" err="1"/>
              <a:t>assessment</a:t>
            </a:r>
            <a:r>
              <a:rPr lang="nb-NO" dirty="0"/>
              <a:t>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abilities</a:t>
            </a:r>
            <a:r>
              <a:rPr lang="nb-NO" dirty="0"/>
              <a:t> of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individual</a:t>
            </a:r>
            <a:r>
              <a:rPr lang="nb-NO" dirty="0"/>
              <a:t> </a:t>
            </a:r>
            <a:r>
              <a:rPr lang="nb-NO" dirty="0" err="1"/>
              <a:t>pupil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children’s</a:t>
            </a:r>
            <a:r>
              <a:rPr lang="nb-NO" dirty="0"/>
              <a:t> and </a:t>
            </a:r>
            <a:r>
              <a:rPr lang="nb-NO" dirty="0" err="1"/>
              <a:t>young</a:t>
            </a:r>
            <a:r>
              <a:rPr lang="nb-NO" dirty="0"/>
              <a:t> </a:t>
            </a:r>
            <a:r>
              <a:rPr lang="nb-NO" dirty="0" err="1"/>
              <a:t>people’s</a:t>
            </a:r>
            <a:r>
              <a:rPr lang="nb-NO" dirty="0"/>
              <a:t> </a:t>
            </a:r>
            <a:r>
              <a:rPr lang="nb-NO" dirty="0" err="1"/>
              <a:t>childhood</a:t>
            </a:r>
            <a:r>
              <a:rPr lang="nb-NO" dirty="0"/>
              <a:t> </a:t>
            </a:r>
            <a:r>
              <a:rPr lang="nb-NO" dirty="0" err="1"/>
              <a:t>environment</a:t>
            </a:r>
            <a:r>
              <a:rPr lang="nb-NO" dirty="0"/>
              <a:t>, </a:t>
            </a:r>
            <a:r>
              <a:rPr lang="nb-NO" dirty="0" err="1"/>
              <a:t>equality</a:t>
            </a:r>
            <a:r>
              <a:rPr lang="nb-NO" dirty="0"/>
              <a:t> 	and </a:t>
            </a:r>
            <a:r>
              <a:rPr lang="nb-NO" dirty="0" err="1"/>
              <a:t>identity</a:t>
            </a:r>
            <a:r>
              <a:rPr lang="nb-NO" dirty="0"/>
              <a:t> </a:t>
            </a:r>
            <a:r>
              <a:rPr lang="nb-NO" dirty="0" err="1"/>
              <a:t>work</a:t>
            </a:r>
            <a:r>
              <a:rPr lang="nb-NO" dirty="0"/>
              <a:t> </a:t>
            </a:r>
          </a:p>
          <a:p>
            <a:r>
              <a:rPr lang="nb-NO" dirty="0"/>
              <a:t>- </a:t>
            </a:r>
            <a:r>
              <a:rPr lang="nb-NO" u="sng" dirty="0"/>
              <a:t>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children</a:t>
            </a:r>
            <a:r>
              <a:rPr lang="nb-NO" dirty="0"/>
              <a:t> in </a:t>
            </a:r>
            <a:r>
              <a:rPr lang="nb-NO" dirty="0" err="1"/>
              <a:t>difficult</a:t>
            </a:r>
            <a:r>
              <a:rPr lang="nb-NO" dirty="0"/>
              <a:t> </a:t>
            </a:r>
            <a:r>
              <a:rPr lang="nb-NO" dirty="0" err="1"/>
              <a:t>circumstances</a:t>
            </a:r>
            <a:r>
              <a:rPr lang="nb-NO" dirty="0"/>
              <a:t> and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children’s</a:t>
            </a:r>
            <a:r>
              <a:rPr lang="nb-NO" dirty="0"/>
              <a:t> </a:t>
            </a:r>
            <a:r>
              <a:rPr lang="nb-NO" dirty="0" err="1"/>
              <a:t>rights</a:t>
            </a:r>
            <a:r>
              <a:rPr lang="nb-NO" dirty="0"/>
              <a:t> in a 	</a:t>
            </a:r>
            <a:r>
              <a:rPr lang="nb-NO" dirty="0" err="1"/>
              <a:t>national</a:t>
            </a:r>
            <a:r>
              <a:rPr lang="nb-NO" dirty="0"/>
              <a:t> and </a:t>
            </a:r>
            <a:r>
              <a:rPr lang="nb-NO" dirty="0" err="1"/>
              <a:t>international</a:t>
            </a:r>
            <a:r>
              <a:rPr lang="nb-NO" dirty="0"/>
              <a:t> </a:t>
            </a:r>
            <a:r>
              <a:rPr lang="nb-NO" dirty="0" err="1"/>
              <a:t>perspective</a:t>
            </a:r>
            <a:r>
              <a:rPr lang="nb-NO" dirty="0"/>
              <a:t> </a:t>
            </a:r>
          </a:p>
          <a:p>
            <a:pPr>
              <a:buFontTx/>
              <a:buChar char="-"/>
            </a:pPr>
            <a:r>
              <a:rPr lang="nb-NO" u="sng" dirty="0" smtClean="0"/>
              <a:t> has </a:t>
            </a:r>
            <a:r>
              <a:rPr lang="nb-NO" u="sng" dirty="0" err="1"/>
              <a:t>knowledge</a:t>
            </a:r>
            <a:r>
              <a:rPr lang="nb-NO" u="sng" dirty="0"/>
              <a:t> </a:t>
            </a:r>
            <a:r>
              <a:rPr lang="nb-NO" u="sng" dirty="0" err="1"/>
              <a:t>about</a:t>
            </a:r>
            <a:r>
              <a:rPr lang="nb-NO" u="sng" dirty="0"/>
              <a:t> </a:t>
            </a:r>
            <a:r>
              <a:rPr lang="nb-NO" dirty="0" err="1"/>
              <a:t>national</a:t>
            </a:r>
            <a:r>
              <a:rPr lang="nb-NO" dirty="0"/>
              <a:t> and </a:t>
            </a:r>
            <a:r>
              <a:rPr lang="nb-NO" dirty="0" err="1"/>
              <a:t>international</a:t>
            </a:r>
            <a:r>
              <a:rPr lang="nb-NO" dirty="0"/>
              <a:t> </a:t>
            </a:r>
            <a:r>
              <a:rPr lang="nb-NO" dirty="0" err="1"/>
              <a:t>research</a:t>
            </a:r>
            <a:r>
              <a:rPr lang="nb-NO" dirty="0"/>
              <a:t> and </a:t>
            </a:r>
            <a:r>
              <a:rPr lang="nb-NO" dirty="0" err="1"/>
              <a:t>development</a:t>
            </a:r>
            <a:r>
              <a:rPr lang="nb-NO" dirty="0"/>
              <a:t> </a:t>
            </a:r>
            <a:r>
              <a:rPr lang="nb-NO" dirty="0" err="1"/>
              <a:t>work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is 	relevant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teaching</a:t>
            </a:r>
            <a:r>
              <a:rPr lang="nb-NO" dirty="0"/>
              <a:t> </a:t>
            </a:r>
            <a:r>
              <a:rPr lang="nb-NO" dirty="0" err="1"/>
              <a:t>profession</a:t>
            </a:r>
            <a:r>
              <a:rPr lang="nb-NO" dirty="0"/>
              <a:t> 			               </a:t>
            </a:r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nb-NO" dirty="0" err="1">
                <a:solidFill>
                  <a:schemeClr val="bg1">
                    <a:lumMod val="65000"/>
                  </a:schemeClr>
                </a:solidFill>
              </a:rPr>
              <a:t>continues</a:t>
            </a:r>
            <a:r>
              <a:rPr lang="nb-NO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9512" y="116632"/>
            <a:ext cx="88569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nb-NO" sz="2400" smtClean="0">
              <a:ea typeface="Calibri" pitchFamily="34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b-NO" sz="2400" smtClean="0">
                <a:ea typeface="Calibri" pitchFamily="34" charset="0"/>
                <a:cs typeface="Times New Roman" pitchFamily="18" charset="0"/>
              </a:rPr>
              <a:t>Taksonomier </a:t>
            </a:r>
            <a:r>
              <a:rPr lang="nb-NO" sz="2400" dirty="0">
                <a:ea typeface="Calibri" pitchFamily="34" charset="0"/>
                <a:cs typeface="Times New Roman" pitchFamily="18" charset="0"/>
              </a:rPr>
              <a:t>(... og noen språklige implikasjoner)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nb-NO" sz="2000" dirty="0"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b-NO" b="1" dirty="0">
                <a:ea typeface="Calibri" pitchFamily="34" charset="0"/>
                <a:cs typeface="Times New Roman" pitchFamily="18" charset="0"/>
              </a:rPr>
              <a:t>Bloom and 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Kratwohl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 (1956)		Anderson and 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Kratwohl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 (2001)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 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ea typeface="Calibri" pitchFamily="34" charset="0"/>
                <a:cs typeface="Times New Roman" pitchFamily="18" charset="0"/>
              </a:rPr>
              <a:t>evaluering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evaluation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		skape 	</a:t>
            </a:r>
            <a:r>
              <a:rPr lang="nb-NO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create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ea typeface="Calibri" pitchFamily="34" charset="0"/>
                <a:cs typeface="Times New Roman" pitchFamily="18" charset="0"/>
              </a:rPr>
              <a:t>syntese	 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synthesis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		evaluere 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evaluate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ea typeface="Calibri" pitchFamily="34" charset="0"/>
                <a:cs typeface="Times New Roman" pitchFamily="18" charset="0"/>
              </a:rPr>
              <a:t>analyse 	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analysis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		</a:t>
            </a:r>
            <a:r>
              <a:rPr lang="nb-NO" dirty="0" smtClean="0">
                <a:ea typeface="Calibri" pitchFamily="34" charset="0"/>
                <a:cs typeface="Times New Roman" pitchFamily="18" charset="0"/>
              </a:rPr>
              <a:t>	analysere 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analyze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ea typeface="Calibri" pitchFamily="34" charset="0"/>
                <a:cs typeface="Times New Roman" pitchFamily="18" charset="0"/>
              </a:rPr>
              <a:t>anvendelse 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application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		anvende 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apply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ea typeface="Calibri" pitchFamily="34" charset="0"/>
                <a:cs typeface="Times New Roman" pitchFamily="18" charset="0"/>
              </a:rPr>
              <a:t>forståelse 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comprehension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		forstå 	</a:t>
            </a:r>
            <a:r>
              <a:rPr lang="nb-NO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understand)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ea typeface="Calibri" pitchFamily="34" charset="0"/>
                <a:cs typeface="Times New Roman" pitchFamily="18" charset="0"/>
              </a:rPr>
              <a:t>kunnskap 	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knowledge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		huske 	</a:t>
            </a:r>
            <a:r>
              <a:rPr lang="nb-NO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nb-NO" dirty="0" err="1">
                <a:ea typeface="Calibri" pitchFamily="34" charset="0"/>
                <a:cs typeface="Times New Roman" pitchFamily="18" charset="0"/>
              </a:rPr>
              <a:t>remember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dirty="0">
                <a:cs typeface="Arial" pitchFamily="34" charset="0"/>
              </a:rPr>
              <a:t>[Sammenligning basert på Wilson (2006)]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 dirty="0">
                <a:ea typeface="Calibri" pitchFamily="34" charset="0"/>
                <a:cs typeface="Times New Roman" pitchFamily="18" charset="0"/>
              </a:rPr>
              <a:t>	substantiv (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noun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)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		          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verb (verb)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 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 dirty="0"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 dirty="0">
                <a:ea typeface="Calibri" pitchFamily="34" charset="0"/>
                <a:cs typeface="Times New Roman" pitchFamily="18" charset="0"/>
              </a:rPr>
              <a:t>	kognitiv  (</a:t>
            </a:r>
            <a:r>
              <a:rPr lang="nb-NO" b="1" dirty="0" err="1" smtClean="0">
                <a:ea typeface="Calibri" pitchFamily="34" charset="0"/>
                <a:cs typeface="Times New Roman" pitchFamily="18" charset="0"/>
              </a:rPr>
              <a:t>cognitive</a:t>
            </a:r>
            <a:r>
              <a:rPr lang="nb-NO" b="1" dirty="0" smtClean="0">
                <a:ea typeface="Calibri" pitchFamily="34" charset="0"/>
                <a:cs typeface="Times New Roman" pitchFamily="18" charset="0"/>
              </a:rPr>
              <a:t>)	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nb-NO" b="1" dirty="0" smtClean="0">
                <a:ea typeface="Calibri" pitchFamily="34" charset="0"/>
                <a:cs typeface="Times New Roman" pitchFamily="18" charset="0"/>
              </a:rPr>
              <a:t>          </a:t>
            </a:r>
            <a:r>
              <a:rPr lang="nb-NO" b="1" dirty="0" err="1" smtClean="0">
                <a:ea typeface="Calibri" pitchFamily="34" charset="0"/>
                <a:cs typeface="Times New Roman" pitchFamily="18" charset="0"/>
              </a:rPr>
              <a:t>sosiokognitiv</a:t>
            </a:r>
            <a:r>
              <a:rPr lang="nb-NO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(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sosio-cognitive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) </a:t>
            </a:r>
            <a:r>
              <a:rPr lang="nb-NO" dirty="0">
                <a:ea typeface="Calibri" pitchFamily="34" charset="0"/>
                <a:cs typeface="Times New Roman" pitchFamily="18" charset="0"/>
              </a:rPr>
              <a:t> 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 dirty="0">
                <a:ea typeface="Calibri" pitchFamily="34" charset="0"/>
                <a:cs typeface="Times New Roman" pitchFamily="18" charset="0"/>
              </a:rPr>
              <a:t>	semantisk (</a:t>
            </a:r>
            <a:r>
              <a:rPr lang="nb-NO" b="1" dirty="0" err="1" smtClean="0">
                <a:ea typeface="Calibri" pitchFamily="34" charset="0"/>
                <a:cs typeface="Times New Roman" pitchFamily="18" charset="0"/>
              </a:rPr>
              <a:t>semantic</a:t>
            </a:r>
            <a:r>
              <a:rPr lang="nb-NO" b="1" dirty="0" smtClean="0">
                <a:ea typeface="Calibri" pitchFamily="34" charset="0"/>
                <a:cs typeface="Times New Roman" pitchFamily="18" charset="0"/>
              </a:rPr>
              <a:t>)	           pragmatisk 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(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pragmatic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 )</a:t>
            </a:r>
            <a:endParaRPr lang="nb-NO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 dirty="0">
                <a:ea typeface="Calibri" pitchFamily="34" charset="0"/>
                <a:cs typeface="Times New Roman" pitchFamily="18" charset="0"/>
              </a:rPr>
              <a:t>	produkt (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product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)	                          </a:t>
            </a:r>
            <a:r>
              <a:rPr lang="nb-NO" b="1" dirty="0" smtClean="0">
                <a:ea typeface="Calibri" pitchFamily="34" charset="0"/>
                <a:cs typeface="Times New Roman" pitchFamily="18" charset="0"/>
              </a:rPr>
              <a:t>   prosess 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(</a:t>
            </a:r>
            <a:r>
              <a:rPr lang="nb-NO" b="1" dirty="0" err="1">
                <a:ea typeface="Calibri" pitchFamily="34" charset="0"/>
                <a:cs typeface="Times New Roman" pitchFamily="18" charset="0"/>
              </a:rPr>
              <a:t>process</a:t>
            </a:r>
            <a:r>
              <a:rPr lang="nb-NO" b="1" dirty="0">
                <a:ea typeface="Calibri" pitchFamily="34" charset="0"/>
                <a:cs typeface="Times New Roman" pitchFamily="18" charset="0"/>
              </a:rPr>
              <a:t>)</a:t>
            </a:r>
            <a:endParaRPr lang="nb-NO" dirty="0">
              <a:cs typeface="Arial" pitchFamily="34" charset="0"/>
            </a:endParaRP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49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23528" y="188640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400" smtClean="0"/>
          </a:p>
          <a:p>
            <a:r>
              <a:rPr lang="nb-NO" sz="2400" smtClean="0"/>
              <a:t>Den generelle læreplanen (1993/1996)</a:t>
            </a:r>
          </a:p>
          <a:p>
            <a:endParaRPr lang="nb-NO" sz="2000" smtClean="0"/>
          </a:p>
          <a:p>
            <a:r>
              <a:rPr lang="nb-NO" sz="2000" smtClean="0"/>
              <a:t>Sluttmålet </a:t>
            </a:r>
            <a:r>
              <a:rPr lang="nb-NO" sz="2000" dirty="0"/>
              <a:t>for opplæringen er </a:t>
            </a:r>
            <a:r>
              <a:rPr lang="nb-NO" sz="2000" dirty="0">
                <a:solidFill>
                  <a:srgbClr val="FF0000"/>
                </a:solidFill>
              </a:rPr>
              <a:t>å anspore </a:t>
            </a:r>
            <a:r>
              <a:rPr lang="nb-NO" sz="2000" dirty="0"/>
              <a:t>den enkelte til å realisere seg selv på måter </a:t>
            </a:r>
            <a:r>
              <a:rPr lang="nb-NO" sz="2000" dirty="0" smtClean="0"/>
              <a:t>som </a:t>
            </a:r>
            <a:r>
              <a:rPr lang="nb-NO" sz="2000" dirty="0"/>
              <a:t>kommer fellesskapet til gode  -  å fostre til menneskelighet for et samfunn i </a:t>
            </a:r>
            <a:r>
              <a:rPr lang="nb-NO" sz="2000" dirty="0" smtClean="0"/>
              <a:t>utvikling</a:t>
            </a:r>
            <a:r>
              <a:rPr lang="nb-NO" sz="2000" dirty="0"/>
              <a:t>. (…) En tydelig hovedlinje i oppfostringen må være å forene </a:t>
            </a:r>
            <a:r>
              <a:rPr lang="nb-NO" sz="2000" dirty="0">
                <a:solidFill>
                  <a:srgbClr val="FF0000"/>
                </a:solidFill>
              </a:rPr>
              <a:t>økt viten, </a:t>
            </a:r>
            <a:r>
              <a:rPr lang="nb-NO" sz="2000" dirty="0" smtClean="0">
                <a:solidFill>
                  <a:srgbClr val="FF0000"/>
                </a:solidFill>
              </a:rPr>
              <a:t>kyndighet </a:t>
            </a:r>
            <a:r>
              <a:rPr lang="nb-NO" sz="2000" dirty="0">
                <a:solidFill>
                  <a:srgbClr val="FF0000"/>
                </a:solidFill>
              </a:rPr>
              <a:t>og ferdighet med sosiale krav, etisk orienteringsevne og estetisk sans </a:t>
            </a:r>
            <a:r>
              <a:rPr lang="nb-NO" sz="2000" dirty="0"/>
              <a:t>(KUF </a:t>
            </a:r>
            <a:r>
              <a:rPr lang="nb-NO" sz="2000" dirty="0" smtClean="0"/>
              <a:t>1996:50).</a:t>
            </a:r>
            <a:endParaRPr lang="nb-NO" sz="2000" dirty="0"/>
          </a:p>
          <a:p>
            <a:endParaRPr lang="nb-NO" sz="2000" dirty="0" smtClean="0"/>
          </a:p>
          <a:p>
            <a:r>
              <a:rPr lang="nb-NO" sz="2000" dirty="0"/>
              <a:t>Sluttmålet er med andre ord et </a:t>
            </a:r>
            <a:r>
              <a:rPr lang="nb-NO" sz="2000" i="1" dirty="0"/>
              <a:t>integrert </a:t>
            </a:r>
            <a:r>
              <a:rPr lang="nb-NO" sz="2000" dirty="0"/>
              <a:t>menneske, et menneske som ikke bare består av kategorier, men som har møtt en </a:t>
            </a:r>
            <a:r>
              <a:rPr lang="nb-NO" sz="2000" i="1" dirty="0"/>
              <a:t>undervisning</a:t>
            </a:r>
            <a:r>
              <a:rPr lang="nb-NO" sz="2000" dirty="0"/>
              <a:t> og en faglig og didaktisk plan som har satt kategorier i relasjon til hverandre. 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nb-NO" sz="2000" i="1" dirty="0" smtClean="0">
                <a:solidFill>
                  <a:srgbClr val="FF0000"/>
                </a:solidFill>
              </a:rPr>
              <a:t>Ansporing</a:t>
            </a:r>
            <a:r>
              <a:rPr lang="nb-NO" sz="2000" dirty="0" smtClean="0"/>
              <a:t> er noe en </a:t>
            </a:r>
            <a:r>
              <a:rPr lang="nb-NO" sz="2000" i="1" dirty="0" smtClean="0">
                <a:solidFill>
                  <a:srgbClr val="FF0000"/>
                </a:solidFill>
              </a:rPr>
              <a:t>lærer</a:t>
            </a:r>
            <a:r>
              <a:rPr lang="nb-NO" sz="2000" dirty="0" smtClean="0"/>
              <a:t> gjør, som </a:t>
            </a:r>
            <a:r>
              <a:rPr lang="nb-NO" sz="2000" i="1" dirty="0" smtClean="0">
                <a:solidFill>
                  <a:srgbClr val="FF0000"/>
                </a:solidFill>
              </a:rPr>
              <a:t>undervisning</a:t>
            </a:r>
            <a:r>
              <a:rPr lang="nb-NO" sz="2000" smtClean="0"/>
              <a:t>, samtidig som </a:t>
            </a:r>
            <a:r>
              <a:rPr lang="nb-NO" sz="2000" dirty="0"/>
              <a:t>initiativet </a:t>
            </a:r>
            <a:r>
              <a:rPr lang="nb-NO" sz="2000" smtClean="0"/>
              <a:t>overføres  til en </a:t>
            </a:r>
            <a:r>
              <a:rPr lang="nb-NO" sz="2000" i="1" dirty="0">
                <a:solidFill>
                  <a:srgbClr val="FF0000"/>
                </a:solidFill>
              </a:rPr>
              <a:t>lærende</a:t>
            </a:r>
            <a:r>
              <a:rPr lang="nb-NO" sz="2000" dirty="0" smtClean="0"/>
              <a:t>. Ingen av disse didaktiske størrelsene (skal</a:t>
            </a:r>
            <a:r>
              <a:rPr lang="nb-NO" sz="2000" smtClean="0"/>
              <a:t>) finnes lenger </a:t>
            </a:r>
            <a:r>
              <a:rPr lang="nb-NO" sz="2000" dirty="0" smtClean="0"/>
              <a:t>i planene</a:t>
            </a:r>
            <a:r>
              <a:rPr lang="nb-NO" sz="2000" i="1" dirty="0" smtClean="0"/>
              <a:t>. </a:t>
            </a:r>
            <a:r>
              <a:rPr lang="nb-NO" sz="2000" i="1" dirty="0" smtClean="0">
                <a:solidFill>
                  <a:srgbClr val="FF0000"/>
                </a:solidFill>
              </a:rPr>
              <a:t>Selvrealisering</a:t>
            </a:r>
            <a:r>
              <a:rPr lang="nb-NO" sz="2000" i="1" dirty="0" smtClean="0"/>
              <a:t> </a:t>
            </a:r>
            <a:r>
              <a:rPr lang="nb-NO" sz="2000" dirty="0"/>
              <a:t>skal i sin tur balansere </a:t>
            </a:r>
            <a:r>
              <a:rPr lang="nb-NO" sz="2000" dirty="0" smtClean="0"/>
              <a:t>aspektene </a:t>
            </a:r>
            <a:r>
              <a:rPr lang="nb-NO" sz="2000" dirty="0"/>
              <a:t>i og utenfor den lærende. </a:t>
            </a:r>
            <a:r>
              <a:rPr lang="nb-NO" sz="2000"/>
              <a:t>Det </a:t>
            </a:r>
            <a:r>
              <a:rPr lang="nb-NO" sz="2000" smtClean="0"/>
              <a:t>angis altså </a:t>
            </a:r>
            <a:r>
              <a:rPr lang="nb-NO" sz="2000" dirty="0"/>
              <a:t>seks aspekter</a:t>
            </a:r>
            <a:r>
              <a:rPr lang="nb-NO" sz="2000"/>
              <a:t>. </a:t>
            </a:r>
            <a:endParaRPr lang="nb-NO" sz="2000" smtClean="0"/>
          </a:p>
          <a:p>
            <a:endParaRPr lang="nb-NO" sz="2000" smtClean="0"/>
          </a:p>
        </p:txBody>
      </p:sp>
    </p:spTree>
    <p:extLst>
      <p:ext uri="{BB962C8B-B14F-4D97-AF65-F5344CB8AC3E}">
        <p14:creationId xmlns:p14="http://schemas.microsoft.com/office/powerpoint/2010/main" val="32549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404664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smtClean="0"/>
              <a:t>Noen konklusjoner:</a:t>
            </a:r>
          </a:p>
          <a:p>
            <a:endParaRPr lang="nb-NO" sz="2000" u="sng" smtClean="0"/>
          </a:p>
          <a:p>
            <a:r>
              <a:rPr lang="nb-NO" sz="2000" smtClean="0"/>
              <a:t>- Tre ligner sterkt på to kronbegreper i NKR. </a:t>
            </a:r>
            <a:r>
              <a:rPr lang="nb-NO" sz="2000" smtClean="0">
                <a:solidFill>
                  <a:srgbClr val="FF0000"/>
                </a:solidFill>
              </a:rPr>
              <a:t>De tre siste inngår ikke i NKR.</a:t>
            </a:r>
          </a:p>
          <a:p>
            <a:pPr>
              <a:buFontTx/>
              <a:buChar char="-"/>
            </a:pPr>
            <a:r>
              <a:rPr lang="nb-NO" sz="2000" smtClean="0"/>
              <a:t> Av alle prioriterte verdier og mål i gjeldende generelle plan er altså bare 	begrepene </a:t>
            </a:r>
            <a:r>
              <a:rPr lang="nb-NO" sz="2000" i="1" smtClean="0">
                <a:solidFill>
                  <a:srgbClr val="FF0000"/>
                </a:solidFill>
              </a:rPr>
              <a:t>kunnskap</a:t>
            </a:r>
            <a:r>
              <a:rPr lang="nb-NO" sz="2000" smtClean="0"/>
              <a:t> og </a:t>
            </a:r>
            <a:r>
              <a:rPr lang="nb-NO" sz="2000" i="1" smtClean="0">
                <a:solidFill>
                  <a:srgbClr val="FF0000"/>
                </a:solidFill>
              </a:rPr>
              <a:t>ferdighet</a:t>
            </a:r>
            <a:r>
              <a:rPr lang="nb-NO" sz="2000" smtClean="0"/>
              <a:t> beholdt. </a:t>
            </a:r>
          </a:p>
          <a:p>
            <a:pPr>
              <a:buFontTx/>
              <a:buChar char="-"/>
            </a:pPr>
            <a:r>
              <a:rPr lang="nb-NO" sz="2000" i="1" smtClean="0"/>
              <a:t> Selvrealisering, </a:t>
            </a:r>
            <a:r>
              <a:rPr lang="nb-NO" sz="2000" i="1" smtClean="0">
                <a:solidFill>
                  <a:srgbClr val="FF0000"/>
                </a:solidFill>
              </a:rPr>
              <a:t>fellesskapsorientering, menneskelighet, viten, sosiale krav, 	etisk orienteringsevne </a:t>
            </a:r>
            <a:r>
              <a:rPr lang="nb-NO" sz="2000" smtClean="0"/>
              <a:t>og</a:t>
            </a:r>
            <a:r>
              <a:rPr lang="nb-NO" sz="2000" i="1" smtClean="0"/>
              <a:t> </a:t>
            </a:r>
            <a:r>
              <a:rPr lang="nb-NO" sz="2000" i="1" smtClean="0">
                <a:solidFill>
                  <a:srgbClr val="FF0000"/>
                </a:solidFill>
              </a:rPr>
              <a:t>estetisk sans </a:t>
            </a:r>
            <a:r>
              <a:rPr lang="nb-NO" sz="2000" smtClean="0"/>
              <a:t>er </a:t>
            </a:r>
            <a:r>
              <a:rPr lang="nb-NO" sz="2000" i="1" smtClean="0"/>
              <a:t>fokusert</a:t>
            </a:r>
            <a:r>
              <a:rPr lang="nb-NO" sz="2000" smtClean="0"/>
              <a:t> bort i den ellers 	gode hensikt å gjøre kunnskapene og ferdighetene tydeligere.  </a:t>
            </a:r>
            <a:endParaRPr lang="nb-NO" sz="2000" u="sng" smtClean="0"/>
          </a:p>
          <a:p>
            <a:pPr>
              <a:buFontTx/>
              <a:buChar char="-"/>
            </a:pPr>
            <a:r>
              <a:rPr lang="nb-NO" sz="2000" smtClean="0"/>
              <a:t> En kan altså argumentere for at </a:t>
            </a:r>
            <a:r>
              <a:rPr lang="nb-NO" sz="2000" smtClean="0">
                <a:solidFill>
                  <a:srgbClr val="FF0000"/>
                </a:solidFill>
              </a:rPr>
              <a:t>et kategorielt perspektiv har blitt sterkt 	prioritert</a:t>
            </a:r>
            <a:r>
              <a:rPr lang="nb-NO" sz="2000" smtClean="0"/>
              <a:t>. </a:t>
            </a:r>
          </a:p>
          <a:p>
            <a:pPr>
              <a:buFontTx/>
              <a:buChar char="-"/>
            </a:pPr>
            <a:r>
              <a:rPr lang="nb-NO" sz="2000" smtClean="0"/>
              <a:t> Skal en (fortsatt) ta hensyn til gjeldende generell læreplan og kravet om 	integrering og balansering kan kanskje </a:t>
            </a:r>
            <a:r>
              <a:rPr lang="nb-NO" sz="2000" smtClean="0">
                <a:solidFill>
                  <a:srgbClr val="FF0000"/>
                </a:solidFill>
              </a:rPr>
              <a:t>et relasjonelt syn </a:t>
            </a:r>
            <a:r>
              <a:rPr lang="nb-NO" sz="2000" smtClean="0"/>
              <a:t>ha håp om 	bringe aspektene i samspill (‘integreres’). </a:t>
            </a:r>
          </a:p>
          <a:p>
            <a:endParaRPr lang="nb-NO" sz="2000" smtClean="0"/>
          </a:p>
          <a:p>
            <a:r>
              <a:rPr lang="nb-NO" sz="2000" smtClean="0"/>
              <a:t>				***</a:t>
            </a:r>
          </a:p>
          <a:p>
            <a:r>
              <a:rPr lang="nb-NO" sz="2000" smtClean="0"/>
              <a:t>[Begge sett forventninger er gjeldende norsk utdanningspolitikk. Et samlet Storting står bak begge.]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9512" y="188640"/>
            <a:ext cx="871296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</a:t>
            </a:r>
            <a:r>
              <a:rPr lang="en-US" sz="2400" dirty="0" err="1" smtClean="0"/>
              <a:t>roblemer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utfordringer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et </a:t>
            </a:r>
            <a:r>
              <a:rPr lang="en-US" sz="2400" dirty="0" err="1" smtClean="0"/>
              <a:t>kommunikativt</a:t>
            </a:r>
            <a:r>
              <a:rPr lang="en-US" sz="2400" dirty="0" smtClean="0"/>
              <a:t> </a:t>
            </a:r>
            <a:r>
              <a:rPr lang="en-US" sz="2400" dirty="0" err="1" smtClean="0"/>
              <a:t>perspektiv</a:t>
            </a:r>
            <a:endParaRPr lang="en-US" sz="2000" u="sng" dirty="0" smtClean="0"/>
          </a:p>
          <a:p>
            <a:endParaRPr lang="nb-NO" sz="2000" b="1" dirty="0" smtClean="0"/>
          </a:p>
          <a:p>
            <a:r>
              <a:rPr lang="nb-NO" sz="2000" u="sng" dirty="0" smtClean="0"/>
              <a:t>Utfordringer </a:t>
            </a:r>
            <a:r>
              <a:rPr lang="nb-NO" sz="2000" u="sng" dirty="0"/>
              <a:t>for </a:t>
            </a:r>
            <a:r>
              <a:rPr lang="nb-NO" sz="2000" u="sng" dirty="0" err="1"/>
              <a:t>NKRs</a:t>
            </a:r>
            <a:r>
              <a:rPr lang="nb-NO" sz="2000" u="sng" dirty="0"/>
              <a:t> </a:t>
            </a:r>
            <a:r>
              <a:rPr lang="nb-NO" sz="2000" u="sng" dirty="0" smtClean="0"/>
              <a:t>kunnskapsbegrep:</a:t>
            </a:r>
            <a:endParaRPr lang="en-US" sz="2000" u="sng" dirty="0" smtClean="0"/>
          </a:p>
          <a:p>
            <a:endParaRPr lang="nb-NO" sz="2000" dirty="0" smtClean="0"/>
          </a:p>
          <a:p>
            <a:r>
              <a:rPr lang="nb-NO" sz="2000" dirty="0" smtClean="0"/>
              <a:t>- Kunnskap som </a:t>
            </a:r>
            <a:r>
              <a:rPr lang="nb-NO" sz="2000" dirty="0"/>
              <a:t>noe man </a:t>
            </a:r>
            <a:r>
              <a:rPr lang="nb-NO" sz="2000" i="1" dirty="0" smtClean="0"/>
              <a:t>har </a:t>
            </a:r>
            <a:r>
              <a:rPr lang="nb-NO" sz="2000" dirty="0" smtClean="0"/>
              <a:t>? (</a:t>
            </a:r>
            <a:r>
              <a:rPr lang="nb-NO" sz="2000" dirty="0" err="1"/>
              <a:t>k</a:t>
            </a:r>
            <a:r>
              <a:rPr lang="nb-NO" sz="2000" dirty="0" err="1" smtClean="0"/>
              <a:t>ategoriell</a:t>
            </a:r>
            <a:r>
              <a:rPr lang="nb-NO" sz="2000" dirty="0" smtClean="0"/>
              <a:t> tenkning)</a:t>
            </a:r>
            <a:endParaRPr lang="nb-NO" sz="2000" dirty="0"/>
          </a:p>
          <a:p>
            <a:r>
              <a:rPr lang="nb-NO" sz="2000" dirty="0" smtClean="0"/>
              <a:t>- Kunnskap </a:t>
            </a:r>
            <a:r>
              <a:rPr lang="nb-NO" sz="2000" i="1" dirty="0" smtClean="0"/>
              <a:t>inkludert i</a:t>
            </a:r>
            <a:r>
              <a:rPr lang="nb-NO" sz="2000" dirty="0" smtClean="0"/>
              <a:t> ferdighet og de to </a:t>
            </a:r>
            <a:r>
              <a:rPr lang="nb-NO" sz="2000" i="1" dirty="0" smtClean="0"/>
              <a:t>som</a:t>
            </a:r>
            <a:r>
              <a:rPr lang="nb-NO" sz="2000" dirty="0" smtClean="0"/>
              <a:t> generell kompetanse? (taksonomi)</a:t>
            </a:r>
            <a:endParaRPr lang="nb-NO" sz="2000" dirty="0"/>
          </a:p>
          <a:p>
            <a:r>
              <a:rPr lang="nb-NO" sz="2000" dirty="0" smtClean="0"/>
              <a:t>- Hva ‘mangler’? </a:t>
            </a:r>
          </a:p>
          <a:p>
            <a:pPr lvl="1"/>
            <a:r>
              <a:rPr lang="nb-NO" sz="2000" dirty="0" smtClean="0"/>
              <a:t>- </a:t>
            </a:r>
            <a:r>
              <a:rPr lang="nb-NO" sz="2000" dirty="0" err="1"/>
              <a:t>k</a:t>
            </a:r>
            <a:r>
              <a:rPr lang="nb-NO" sz="2000" dirty="0" err="1" smtClean="0"/>
              <a:t>ommunikativt</a:t>
            </a:r>
            <a:r>
              <a:rPr lang="nb-NO" sz="2000" dirty="0" smtClean="0"/>
              <a:t> sett - estetikk og kontekst (Relasjonell tenkning)</a:t>
            </a:r>
          </a:p>
          <a:p>
            <a:pPr lvl="1"/>
            <a:r>
              <a:rPr lang="nb-NO" sz="2000" dirty="0" smtClean="0"/>
              <a:t>- didaktisk sett – ‘</a:t>
            </a:r>
            <a:r>
              <a:rPr lang="nb-NO" sz="2000" smtClean="0"/>
              <a:t>undervisning’, ’lærer’, ’elev’, ’student’ ’læring’</a:t>
            </a:r>
            <a:endParaRPr lang="nb-NO" sz="2000" dirty="0" smtClean="0"/>
          </a:p>
          <a:p>
            <a:r>
              <a:rPr lang="nb-NO" sz="2000" dirty="0" smtClean="0"/>
              <a:t>- Manglene og spørsmålet om danning (1993-planen)</a:t>
            </a:r>
            <a:endParaRPr lang="nb-NO" sz="2000" dirty="0"/>
          </a:p>
          <a:p>
            <a:endParaRPr lang="en-US" sz="2000" dirty="0" smtClean="0"/>
          </a:p>
          <a:p>
            <a:r>
              <a:rPr lang="en-US" sz="2000" u="sng" dirty="0" err="1" smtClean="0"/>
              <a:t>Utfordringer</a:t>
            </a:r>
            <a:r>
              <a:rPr lang="en-US" sz="2000" u="sng" dirty="0" smtClean="0"/>
              <a:t> for </a:t>
            </a:r>
            <a:r>
              <a:rPr lang="en-US" sz="2000" u="sng" dirty="0" err="1" smtClean="0"/>
              <a:t>fagene</a:t>
            </a:r>
            <a:r>
              <a:rPr lang="en-US" sz="2000" u="sng" dirty="0"/>
              <a:t>:</a:t>
            </a:r>
          </a:p>
          <a:p>
            <a:endParaRPr lang="en-US" sz="2000" dirty="0" smtClean="0"/>
          </a:p>
          <a:p>
            <a:r>
              <a:rPr lang="en-US" sz="2000" dirty="0" smtClean="0"/>
              <a:t>- De </a:t>
            </a:r>
            <a:r>
              <a:rPr lang="en-US" sz="2000" dirty="0" err="1" smtClean="0"/>
              <a:t>grunnleggende</a:t>
            </a:r>
            <a:r>
              <a:rPr lang="en-US" sz="2000" dirty="0" smtClean="0"/>
              <a:t> </a:t>
            </a:r>
            <a:r>
              <a:rPr lang="en-US" sz="2000" dirty="0" err="1" smtClean="0"/>
              <a:t>ferdighetene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fagene</a:t>
            </a:r>
            <a:r>
              <a:rPr lang="en-US" sz="2000" dirty="0" smtClean="0"/>
              <a:t>  –  </a:t>
            </a:r>
            <a:r>
              <a:rPr lang="en-US" sz="2000" dirty="0" err="1" smtClean="0"/>
              <a:t>kategorielle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</a:t>
            </a:r>
            <a:r>
              <a:rPr lang="en-US" sz="2000" dirty="0" err="1" smtClean="0"/>
              <a:t>relasjonelle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- Fag </a:t>
            </a:r>
            <a:r>
              <a:rPr lang="en-US" sz="2000" dirty="0" err="1" smtClean="0"/>
              <a:t>som</a:t>
            </a:r>
            <a:r>
              <a:rPr lang="en-US" sz="2000" dirty="0" smtClean="0"/>
              <a:t> </a:t>
            </a:r>
            <a:r>
              <a:rPr lang="en-US" sz="2000" dirty="0" err="1" smtClean="0"/>
              <a:t>mål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</a:t>
            </a:r>
            <a:r>
              <a:rPr lang="en-US" sz="2000" dirty="0" err="1" smtClean="0"/>
              <a:t>middel</a:t>
            </a:r>
            <a:r>
              <a:rPr lang="en-US" sz="2000" dirty="0" smtClean="0"/>
              <a:t>? (</a:t>
            </a:r>
            <a:r>
              <a:rPr lang="en-US" sz="2000" dirty="0" err="1" smtClean="0"/>
              <a:t>Spørsmålet</a:t>
            </a:r>
            <a:r>
              <a:rPr lang="en-US" sz="2000" dirty="0" smtClean="0"/>
              <a:t> om </a:t>
            </a:r>
            <a:r>
              <a:rPr lang="en-US" sz="2000" dirty="0" err="1" smtClean="0"/>
              <a:t>danning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- Didaktisering </a:t>
            </a:r>
            <a:r>
              <a:rPr lang="en-US" sz="2000" dirty="0" err="1" smtClean="0"/>
              <a:t>og</a:t>
            </a:r>
            <a:r>
              <a:rPr lang="en-US" sz="2000" dirty="0" smtClean="0"/>
              <a:t>/</a:t>
            </a:r>
            <a:r>
              <a:rPr lang="en-US" sz="2000" dirty="0" err="1" smtClean="0"/>
              <a:t>som</a:t>
            </a:r>
            <a:r>
              <a:rPr lang="en-US" sz="2000" dirty="0" smtClean="0"/>
              <a:t> </a:t>
            </a:r>
            <a:r>
              <a:rPr lang="en-US" sz="2000" dirty="0" err="1" smtClean="0"/>
              <a:t>språkliggjøring</a:t>
            </a:r>
            <a:r>
              <a:rPr lang="en-US" sz="2000" dirty="0" smtClean="0"/>
              <a:t>?</a:t>
            </a:r>
          </a:p>
          <a:p>
            <a:endParaRPr lang="en-US" sz="2000" dirty="0" smtClean="0"/>
          </a:p>
          <a:p>
            <a:r>
              <a:rPr lang="en-US" sz="2000" u="sng" dirty="0" err="1" smtClean="0"/>
              <a:t>Utfordring</a:t>
            </a:r>
            <a:r>
              <a:rPr lang="en-US" sz="2000" u="sng" dirty="0" smtClean="0"/>
              <a:t>/</a:t>
            </a:r>
            <a:r>
              <a:rPr lang="en-US" sz="2000" u="sng" dirty="0" err="1" smtClean="0"/>
              <a:t>mulighet</a:t>
            </a:r>
            <a:r>
              <a:rPr lang="en-US" sz="2000" u="sng" dirty="0" smtClean="0"/>
              <a:t> for </a:t>
            </a:r>
            <a:r>
              <a:rPr lang="en-US" sz="2000" u="sng" dirty="0" err="1" smtClean="0"/>
              <a:t>en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utvidet</a:t>
            </a:r>
            <a:r>
              <a:rPr lang="en-US" sz="2000" u="sng" dirty="0" smtClean="0"/>
              <a:t>, 5-</a:t>
            </a:r>
            <a:r>
              <a:rPr lang="en-US" sz="2000" u="sng" dirty="0" err="1" smtClean="0"/>
              <a:t>årig</a:t>
            </a:r>
            <a:r>
              <a:rPr lang="en-US" sz="2000" u="sng" dirty="0" smtClean="0"/>
              <a:t> lærerutdanning?</a:t>
            </a:r>
          </a:p>
          <a:p>
            <a:endParaRPr lang="en-US" sz="2000" u="sng" dirty="0" smtClean="0"/>
          </a:p>
          <a:p>
            <a:r>
              <a:rPr lang="en-US" sz="2000" dirty="0" smtClean="0"/>
              <a:t>-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språkliges</a:t>
            </a:r>
            <a:r>
              <a:rPr lang="en-US" sz="2000" dirty="0"/>
              <a:t>/</a:t>
            </a:r>
            <a:r>
              <a:rPr lang="en-US" sz="2000" dirty="0" err="1"/>
              <a:t>kommunikatives</a:t>
            </a:r>
            <a:r>
              <a:rPr lang="en-US" sz="2000" dirty="0"/>
              <a:t> </a:t>
            </a:r>
            <a:r>
              <a:rPr lang="en-US" sz="2000" dirty="0" err="1"/>
              <a:t>plass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samlet</a:t>
            </a:r>
            <a:r>
              <a:rPr lang="en-US" sz="2000" dirty="0" smtClean="0"/>
              <a:t> </a:t>
            </a:r>
            <a:r>
              <a:rPr lang="en-US" sz="2000" dirty="0" err="1" smtClean="0"/>
              <a:t>eller</a:t>
            </a:r>
            <a:r>
              <a:rPr lang="en-US" sz="2000" dirty="0" smtClean="0"/>
              <a:t> </a:t>
            </a:r>
            <a:r>
              <a:rPr lang="en-US" sz="2000" dirty="0" err="1" smtClean="0"/>
              <a:t>fordelt</a:t>
            </a:r>
            <a:r>
              <a:rPr lang="en-US" sz="2000" dirty="0" smtClean="0"/>
              <a:t>, </a:t>
            </a:r>
            <a:r>
              <a:rPr lang="en-US" sz="2000" dirty="0" err="1" smtClean="0"/>
              <a:t>hvor</a:t>
            </a:r>
            <a:r>
              <a:rPr lang="en-US" sz="2000" dirty="0" smtClean="0"/>
              <a:t> </a:t>
            </a:r>
            <a:r>
              <a:rPr lang="en-US" sz="2000" dirty="0" err="1" smtClean="0"/>
              <a:t>mye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hvor</a:t>
            </a:r>
            <a:r>
              <a:rPr lang="en-US" sz="2000" dirty="0" smtClean="0"/>
              <a:t>?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4C39-7462-4488-A641-7671B6DB8EE3}" type="slidenum">
              <a:rPr lang="en-US" sz="1400" b="1" smtClean="0"/>
              <a:pPr/>
              <a:t>29</a:t>
            </a:fld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332656"/>
            <a:ext cx="871296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B. Overgang fra mål til læringsutbytte i samtlige fag- og læreplaner på alle nivå i </a:t>
            </a:r>
            <a:r>
              <a:rPr lang="nb-NO" sz="2400" dirty="0" smtClean="0"/>
              <a:t>Norge</a:t>
            </a:r>
          </a:p>
          <a:p>
            <a:endParaRPr lang="nb-NO" sz="2000" dirty="0"/>
          </a:p>
          <a:p>
            <a:r>
              <a:rPr lang="nb-NO" sz="2000" dirty="0" smtClean="0"/>
              <a:t>Eneste </a:t>
            </a:r>
            <a:r>
              <a:rPr lang="nb-NO" sz="2000" smtClean="0"/>
              <a:t>tillatte former for utbytte:</a:t>
            </a:r>
            <a:endParaRPr lang="nb-NO" sz="2000" dirty="0" smtClean="0"/>
          </a:p>
          <a:p>
            <a:endParaRPr lang="nb-NO" sz="2000" dirty="0"/>
          </a:p>
          <a:p>
            <a:r>
              <a:rPr lang="nb-NO" sz="2000" dirty="0" smtClean="0"/>
              <a:t>- kunnskaper</a:t>
            </a:r>
          </a:p>
          <a:p>
            <a:r>
              <a:rPr lang="nb-NO" sz="2000" dirty="0" smtClean="0"/>
              <a:t>- ferdigheter</a:t>
            </a:r>
          </a:p>
          <a:p>
            <a:r>
              <a:rPr lang="nb-NO" sz="2000" dirty="0" smtClean="0"/>
              <a:t>- generell </a:t>
            </a:r>
            <a:r>
              <a:rPr lang="nb-NO" sz="2000" dirty="0"/>
              <a:t>kompetanse</a:t>
            </a:r>
          </a:p>
          <a:p>
            <a:r>
              <a:rPr lang="nb-NO" sz="2000" dirty="0"/>
              <a:t>	</a:t>
            </a:r>
          </a:p>
          <a:p>
            <a:r>
              <a:rPr lang="nb-NO" sz="2000" dirty="0" smtClean="0"/>
              <a:t>Gjelder </a:t>
            </a:r>
            <a:r>
              <a:rPr lang="nb-NO" sz="2000" dirty="0"/>
              <a:t>alle trinn, fag og delemner i </a:t>
            </a:r>
            <a:r>
              <a:rPr lang="nb-NO" sz="2000" dirty="0" smtClean="0"/>
              <a:t>utdanningssystemet samt voksenopplæring</a:t>
            </a:r>
          </a:p>
          <a:p>
            <a:endParaRPr lang="nb-NO" sz="2000" dirty="0" smtClean="0"/>
          </a:p>
          <a:p>
            <a:r>
              <a:rPr lang="nb-NO" sz="2000" dirty="0" smtClean="0"/>
              <a:t>				***</a:t>
            </a:r>
          </a:p>
          <a:p>
            <a:endParaRPr lang="nb-NO" sz="2000" dirty="0" smtClean="0"/>
          </a:p>
          <a:p>
            <a:r>
              <a:rPr lang="nb-NO" sz="2000" dirty="0" smtClean="0"/>
              <a:t>- Hvilke </a:t>
            </a:r>
            <a:r>
              <a:rPr lang="nb-NO" sz="2000" dirty="0"/>
              <a:t>språklige </a:t>
            </a:r>
            <a:r>
              <a:rPr lang="nb-NO" sz="2000" dirty="0">
                <a:solidFill>
                  <a:srgbClr val="FF0000"/>
                </a:solidFill>
              </a:rPr>
              <a:t>implikasjoner</a:t>
            </a:r>
            <a:r>
              <a:rPr lang="nb-NO" sz="2000" dirty="0"/>
              <a:t> ligger det i </a:t>
            </a:r>
            <a:r>
              <a:rPr lang="nb-NO" sz="2000" dirty="0" smtClean="0"/>
              <a:t>aspektene </a:t>
            </a:r>
            <a:r>
              <a:rPr lang="nb-NO" sz="2000" dirty="0"/>
              <a:t>og deres innbyrdes forhold? </a:t>
            </a:r>
          </a:p>
          <a:p>
            <a:r>
              <a:rPr lang="nb-NO" sz="2000" dirty="0" smtClean="0"/>
              <a:t>- Kan fag/didaktikk (dvs. faglighet) </a:t>
            </a:r>
            <a:r>
              <a:rPr lang="nb-NO" sz="2000"/>
              <a:t>og </a:t>
            </a:r>
            <a:r>
              <a:rPr lang="nb-NO" sz="2000" smtClean="0"/>
              <a:t>myndigheters kompetansestrev komme på 	</a:t>
            </a:r>
            <a:r>
              <a:rPr lang="nb-NO" sz="2000" smtClean="0">
                <a:solidFill>
                  <a:srgbClr val="FF0000"/>
                </a:solidFill>
              </a:rPr>
              <a:t>kollisjonskurs</a:t>
            </a:r>
            <a:r>
              <a:rPr lang="nb-NO" sz="2000" smtClean="0"/>
              <a:t> </a:t>
            </a:r>
            <a:r>
              <a:rPr lang="nb-NO" sz="2000" dirty="0" err="1" smtClean="0"/>
              <a:t>ndg</a:t>
            </a:r>
            <a:r>
              <a:rPr lang="nb-NO" sz="2000" dirty="0" smtClean="0"/>
              <a:t>. prioritering </a:t>
            </a:r>
            <a:r>
              <a:rPr lang="nb-NO" sz="2000" dirty="0"/>
              <a:t>av tre bestemte kategorier? </a:t>
            </a:r>
          </a:p>
          <a:p>
            <a:r>
              <a:rPr lang="nb-NO" sz="2000" dirty="0" smtClean="0"/>
              <a:t>- Kan utfordringen ses i sammenheng med bestemte </a:t>
            </a:r>
            <a:r>
              <a:rPr lang="nb-NO" sz="2000" dirty="0" smtClean="0">
                <a:solidFill>
                  <a:srgbClr val="FF0000"/>
                </a:solidFill>
              </a:rPr>
              <a:t>oppfatninger</a:t>
            </a:r>
            <a:r>
              <a:rPr lang="nb-NO" sz="2000" dirty="0" smtClean="0"/>
              <a:t> av språk og 	kommunikasjon?</a:t>
            </a:r>
            <a:endParaRPr lang="nb-NO" sz="2000" dirty="0"/>
          </a:p>
          <a:p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188640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Relevans</a:t>
            </a:r>
          </a:p>
          <a:p>
            <a:endParaRPr lang="nb-NO" smtClean="0"/>
          </a:p>
          <a:p>
            <a:r>
              <a:rPr lang="nb-NO" sz="2000" smtClean="0"/>
              <a:t>Eksempler på felter hvor </a:t>
            </a:r>
            <a:r>
              <a:rPr lang="nb-NO" sz="2000"/>
              <a:t>valg av </a:t>
            </a:r>
            <a:r>
              <a:rPr lang="nb-NO" sz="2000" smtClean="0"/>
              <a:t>kommunikasjonsteoretisk ståsted blir viktigere</a:t>
            </a:r>
            <a:r>
              <a:rPr lang="nb-NO" sz="2000"/>
              <a:t>:</a:t>
            </a:r>
          </a:p>
          <a:p>
            <a:endParaRPr lang="nb-NO" sz="2000" smtClean="0"/>
          </a:p>
          <a:p>
            <a:pPr marL="457200" indent="-457200"/>
            <a:r>
              <a:rPr lang="nb-NO" sz="2000" smtClean="0"/>
              <a:t>1. Ved </a:t>
            </a:r>
            <a:r>
              <a:rPr lang="nb-NO" sz="2000"/>
              <a:t>design av internasjonale og nasjonale tester, generelt ved </a:t>
            </a:r>
            <a:r>
              <a:rPr lang="nb-NO" sz="2000" smtClean="0"/>
              <a:t>utforming av</a:t>
            </a:r>
          </a:p>
          <a:p>
            <a:pPr marL="457200" indent="-457200"/>
            <a:r>
              <a:rPr lang="nb-NO" sz="2000" smtClean="0"/>
              <a:t>oppgaver </a:t>
            </a:r>
            <a:r>
              <a:rPr lang="nb-NO" sz="2000"/>
              <a:t>og ved daglig evaluering. Hvordan er validitet (gyldighet) og </a:t>
            </a:r>
            <a:r>
              <a:rPr lang="nb-NO" sz="2000" smtClean="0"/>
              <a:t>relevans</a:t>
            </a:r>
          </a:p>
          <a:p>
            <a:pPr marL="457200" indent="-457200"/>
            <a:r>
              <a:rPr lang="nb-NO" sz="2000" smtClean="0"/>
              <a:t>knyttet </a:t>
            </a:r>
            <a:r>
              <a:rPr lang="nb-NO" sz="2000"/>
              <a:t>til ytrings- og kommunikasjonsformer</a:t>
            </a:r>
            <a:r>
              <a:rPr lang="nb-NO" sz="2000" smtClean="0"/>
              <a:t>?</a:t>
            </a:r>
          </a:p>
          <a:p>
            <a:pPr marL="457200" indent="-457200"/>
            <a:endParaRPr lang="nb-NO" sz="2000"/>
          </a:p>
          <a:p>
            <a:r>
              <a:rPr lang="nb-NO" sz="2000"/>
              <a:t>2. Ved utforming av fag- og læreplaner. De fylles av stadig flere eksplisitt nevnte kommunikasjonsformer (faglige og didaktiske sjangrer). Skal de undervises en og en eller skal en søke etter sammenhenger (horisontalt i andre sjangrer og vertikalt som progresjon over år)? Hva med de som ikke oppfyller målbarhetskravet (læringsutbyttebeskrivelser = LUB</a:t>
            </a:r>
            <a:r>
              <a:rPr lang="nb-NO" sz="2000" smtClean="0"/>
              <a:t>)?</a:t>
            </a:r>
          </a:p>
          <a:p>
            <a:endParaRPr lang="nb-NO" sz="2000"/>
          </a:p>
          <a:p>
            <a:r>
              <a:rPr lang="nb-NO" sz="2000"/>
              <a:t>3. For å forstå (praktisk håndtere og kritisk vurdere) økte krav om dokumentasjon i utdanningssystemet. Hvilke språkfunksjoner prioriterer de ulike dokumentasjonsformene og hvor relevante er de, og for hvem? Har lærerutdannere i de ulike fagene kompetanse til å hjelpe studenter til å vurdere alle skolens sentrale tekster kritisk. (Nøyer en seg med det 'faglige' eller 'fagdidaktiske'.)</a:t>
            </a:r>
          </a:p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79512" y="188640"/>
            <a:ext cx="878497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400" dirty="0" smtClean="0"/>
              <a:t>Studerte felter, temaer og fag</a:t>
            </a:r>
            <a:endParaRPr lang="nb-NO" sz="2400" dirty="0"/>
          </a:p>
          <a:p>
            <a:pPr>
              <a:lnSpc>
                <a:spcPct val="150000"/>
              </a:lnSpc>
            </a:pPr>
            <a:r>
              <a:rPr lang="nb-NO" dirty="0" smtClean="0"/>
              <a:t>- skolens </a:t>
            </a:r>
            <a:r>
              <a:rPr lang="nb-NO" dirty="0"/>
              <a:t>oppgavekultur mer generelt, med vekt på fagforskjeller (Ongstad, 1997) 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- skriving og skriveforskning (</a:t>
            </a:r>
            <a:r>
              <a:rPr lang="nb-NO" dirty="0"/>
              <a:t>Ongstad, </a:t>
            </a:r>
            <a:r>
              <a:rPr lang="nb-NO" dirty="0" smtClean="0"/>
              <a:t>2002,2004,1996)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- den </a:t>
            </a:r>
            <a:r>
              <a:rPr lang="nb-NO" dirty="0"/>
              <a:t>estetiske </a:t>
            </a:r>
            <a:r>
              <a:rPr lang="nb-NO" dirty="0" smtClean="0"/>
              <a:t>dimensjonen i utdanning og fag (Ongstad</a:t>
            </a:r>
            <a:r>
              <a:rPr lang="nb-NO" dirty="0"/>
              <a:t>, </a:t>
            </a:r>
            <a:r>
              <a:rPr lang="nb-NO" dirty="0" smtClean="0"/>
              <a:t>1999, 2004, 2006, 2005, 2013</a:t>
            </a:r>
            <a:r>
              <a:rPr lang="nb-NO" dirty="0"/>
              <a:t>) 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- </a:t>
            </a:r>
            <a:r>
              <a:rPr lang="nb-NO" dirty="0"/>
              <a:t>klasserommet </a:t>
            </a:r>
            <a:r>
              <a:rPr lang="nb-NO" dirty="0" smtClean="0"/>
              <a:t>(</a:t>
            </a:r>
            <a:r>
              <a:rPr lang="nb-NO" dirty="0"/>
              <a:t>Ongstad, 1997/</a:t>
            </a:r>
            <a:r>
              <a:rPr lang="nb-NO" dirty="0" err="1"/>
              <a:t>2007d</a:t>
            </a:r>
            <a:r>
              <a:rPr lang="nb-NO" dirty="0"/>
              <a:t>) </a:t>
            </a:r>
          </a:p>
          <a:p>
            <a:pPr>
              <a:lnSpc>
                <a:spcPct val="150000"/>
              </a:lnSpc>
            </a:pPr>
            <a:r>
              <a:rPr lang="nb-NO" dirty="0" smtClean="0"/>
              <a:t>- læreplaner </a:t>
            </a:r>
            <a:r>
              <a:rPr lang="nb-NO" dirty="0"/>
              <a:t>(Ongstad, </a:t>
            </a:r>
            <a:r>
              <a:rPr lang="nb-NO" dirty="0" smtClean="0"/>
              <a:t>2010, </a:t>
            </a:r>
            <a:r>
              <a:rPr lang="nb-NO" dirty="0" err="1" smtClean="0"/>
              <a:t>2014f</a:t>
            </a:r>
            <a:r>
              <a:rPr lang="nb-NO" dirty="0" smtClean="0"/>
              <a:t>) </a:t>
            </a:r>
            <a:endParaRPr lang="nb-NO" dirty="0"/>
          </a:p>
          <a:p>
            <a:pPr>
              <a:lnSpc>
                <a:spcPct val="150000"/>
              </a:lnSpc>
            </a:pPr>
            <a:r>
              <a:rPr lang="nb-NO" dirty="0" smtClean="0"/>
              <a:t>- fag-, matematikk- og morsmålsdidaktikk samt </a:t>
            </a:r>
            <a:r>
              <a:rPr lang="nb-NO" dirty="0" err="1" smtClean="0"/>
              <a:t>literacy</a:t>
            </a:r>
            <a:r>
              <a:rPr lang="nb-NO" dirty="0" smtClean="0"/>
              <a:t> (Ongstad, </a:t>
            </a:r>
            <a:r>
              <a:rPr lang="nb-NO" dirty="0" err="1" smtClean="0"/>
              <a:t>2006c</a:t>
            </a:r>
            <a:r>
              <a:rPr lang="nb-NO" dirty="0" smtClean="0"/>
              <a:t>, </a:t>
            </a:r>
            <a:r>
              <a:rPr lang="nb-NO" dirty="0" err="1" smtClean="0"/>
              <a:t>2012a</a:t>
            </a:r>
            <a:r>
              <a:rPr lang="nb-NO" dirty="0" smtClean="0"/>
              <a:t>, </a:t>
            </a:r>
            <a:r>
              <a:rPr lang="nb-NO" dirty="0" err="1" smtClean="0"/>
              <a:t>2014b</a:t>
            </a:r>
            <a:r>
              <a:rPr lang="nb-NO" dirty="0" smtClean="0"/>
              <a:t>) </a:t>
            </a:r>
            <a:endParaRPr lang="nb-NO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 smtClean="0"/>
              <a:t> metodologi (tekst- og skriveforskning) (Ongstad</a:t>
            </a:r>
            <a:r>
              <a:rPr lang="nb-NO" dirty="0"/>
              <a:t>, </a:t>
            </a:r>
            <a:r>
              <a:rPr lang="nb-NO" dirty="0" err="1"/>
              <a:t>2012b</a:t>
            </a:r>
            <a:r>
              <a:rPr lang="nb-NO" dirty="0"/>
              <a:t> og </a:t>
            </a:r>
            <a:r>
              <a:rPr lang="nb-NO" dirty="0" err="1" smtClean="0"/>
              <a:t>2013a</a:t>
            </a:r>
            <a:r>
              <a:rPr lang="nb-NO" dirty="0" smtClean="0"/>
              <a:t>, </a:t>
            </a:r>
            <a:r>
              <a:rPr lang="nb-NO" dirty="0" err="1" smtClean="0"/>
              <a:t>2014g</a:t>
            </a:r>
            <a:r>
              <a:rPr lang="nb-NO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nb-NO" dirty="0" smtClean="0"/>
              <a:t> faglighet og språklighet (Ongstad </a:t>
            </a:r>
            <a:r>
              <a:rPr lang="nb-NO" dirty="0" err="1" smtClean="0"/>
              <a:t>2009b</a:t>
            </a:r>
            <a:r>
              <a:rPr lang="nb-NO" dirty="0" smtClean="0"/>
              <a:t>, </a:t>
            </a:r>
            <a:r>
              <a:rPr lang="nb-NO" dirty="0" err="1" smtClean="0"/>
              <a:t>2014a</a:t>
            </a:r>
            <a:r>
              <a:rPr lang="nb-NO" dirty="0" smtClean="0"/>
              <a:t>, Fleming </a:t>
            </a:r>
            <a:r>
              <a:rPr lang="nb-NO" dirty="0" err="1" smtClean="0"/>
              <a:t>oa</a:t>
            </a:r>
            <a:r>
              <a:rPr lang="nb-NO" dirty="0" smtClean="0"/>
              <a:t>. </a:t>
            </a:r>
            <a:r>
              <a:rPr lang="nb-NO" dirty="0" err="1" smtClean="0"/>
              <a:t>2009a</a:t>
            </a:r>
            <a:r>
              <a:rPr lang="nb-NO" dirty="0" smtClean="0"/>
              <a:t>-c)</a:t>
            </a:r>
          </a:p>
          <a:p>
            <a:pPr>
              <a:lnSpc>
                <a:spcPct val="150000"/>
              </a:lnSpc>
            </a:pPr>
            <a:r>
              <a:rPr lang="nb-NO" sz="2400" dirty="0" smtClean="0"/>
              <a:t>Artikkelsamling(er):</a:t>
            </a:r>
          </a:p>
          <a:p>
            <a:pPr>
              <a:lnSpc>
                <a:spcPct val="150000"/>
              </a:lnSpc>
            </a:pPr>
            <a:r>
              <a:rPr lang="en-US" dirty="0"/>
              <a:t>Ongstad, S. (</a:t>
            </a:r>
            <a:r>
              <a:rPr lang="en-US" dirty="0" err="1"/>
              <a:t>2014c</a:t>
            </a:r>
            <a:r>
              <a:rPr lang="en-US" dirty="0"/>
              <a:t>) </a:t>
            </a:r>
            <a:r>
              <a:rPr lang="en-US" i="1" dirty="0" err="1"/>
              <a:t>Disciplinarity</a:t>
            </a:r>
            <a:r>
              <a:rPr lang="en-US" i="1" dirty="0"/>
              <a:t> and/as communication. Discursive and semiotic </a:t>
            </a:r>
            <a:r>
              <a:rPr lang="en-US" i="1" dirty="0" smtClean="0"/>
              <a:t>	perspectives </a:t>
            </a:r>
            <a:r>
              <a:rPr lang="en-US" i="1" dirty="0"/>
              <a:t>on Education</a:t>
            </a:r>
            <a:r>
              <a:rPr lang="en-US" dirty="0"/>
              <a:t>. </a:t>
            </a:r>
            <a:r>
              <a:rPr lang="nb-NO" dirty="0"/>
              <a:t>Oslo: HIOA. </a:t>
            </a:r>
            <a:r>
              <a:rPr lang="nb-NO" dirty="0" smtClean="0"/>
              <a:t>[Ni artikler.]</a:t>
            </a:r>
            <a:endParaRPr lang="nb-NO" dirty="0"/>
          </a:p>
          <a:p>
            <a:pPr>
              <a:lnSpc>
                <a:spcPct val="150000"/>
              </a:lnSpc>
            </a:pPr>
            <a:r>
              <a:rPr lang="nb-NO" dirty="0"/>
              <a:t>Ongstad, S. (</a:t>
            </a:r>
            <a:r>
              <a:rPr lang="nb-NO" dirty="0" err="1"/>
              <a:t>2014d</a:t>
            </a:r>
            <a:r>
              <a:rPr lang="nb-NO" dirty="0"/>
              <a:t>) </a:t>
            </a:r>
            <a:r>
              <a:rPr lang="nb-NO" i="1" dirty="0"/>
              <a:t>Kommunikasjon og/som kunnskapsutvikling? Språklige og semiotiske </a:t>
            </a:r>
            <a:r>
              <a:rPr lang="nb-NO" i="1" dirty="0" smtClean="0"/>
              <a:t>	perspektiver </a:t>
            </a:r>
            <a:r>
              <a:rPr lang="nb-NO" i="1" dirty="0"/>
              <a:t>på utdanning</a:t>
            </a:r>
            <a:r>
              <a:rPr lang="nb-NO" dirty="0"/>
              <a:t>. Oslo: HIOA</a:t>
            </a:r>
            <a:r>
              <a:rPr lang="nb-NO" dirty="0" smtClean="0"/>
              <a:t>.  [16 artikler.]</a:t>
            </a:r>
          </a:p>
          <a:p>
            <a:pPr>
              <a:lnSpc>
                <a:spcPct val="150000"/>
              </a:lnSpc>
            </a:pPr>
            <a:r>
              <a:rPr lang="nb-NO" sz="2000" b="1" dirty="0" smtClean="0"/>
              <a:t>						</a:t>
            </a:r>
            <a:r>
              <a:rPr lang="nb-NO" sz="2000" b="1" dirty="0" err="1" smtClean="0"/>
              <a:t>sigmund.ongstad@hioa.no</a:t>
            </a:r>
            <a:endParaRPr lang="nb-NO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188640"/>
            <a:ext cx="871296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C. Generell læreplan (1993) for </a:t>
            </a:r>
            <a:r>
              <a:rPr lang="nb-NO" sz="2400" dirty="0" smtClean="0"/>
              <a:t>grunnutdanning (1-13).  </a:t>
            </a:r>
          </a:p>
          <a:p>
            <a:r>
              <a:rPr lang="nb-NO" sz="2000" dirty="0" smtClean="0"/>
              <a:t>Seks </a:t>
            </a:r>
            <a:r>
              <a:rPr lang="nb-NO" sz="2000" dirty="0"/>
              <a:t>"mennesker" som integrert i </a:t>
            </a:r>
            <a:r>
              <a:rPr lang="nb-NO" sz="2000" dirty="0" smtClean="0"/>
              <a:t>ett</a:t>
            </a:r>
          </a:p>
          <a:p>
            <a:endParaRPr lang="nb-NO" sz="2000" dirty="0"/>
          </a:p>
          <a:p>
            <a:pPr>
              <a:buFontTx/>
              <a:buChar char="-"/>
            </a:pPr>
            <a:r>
              <a:rPr lang="nb-NO" sz="2000" dirty="0" smtClean="0"/>
              <a:t> det </a:t>
            </a:r>
            <a:r>
              <a:rPr lang="nb-NO" sz="2000" dirty="0"/>
              <a:t>meningssøkende,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det </a:t>
            </a:r>
            <a:r>
              <a:rPr lang="nb-NO" sz="2000" dirty="0"/>
              <a:t>skapende,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det </a:t>
            </a:r>
            <a:r>
              <a:rPr lang="nb-NO" sz="2000" dirty="0"/>
              <a:t>arbeidende,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det </a:t>
            </a:r>
            <a:r>
              <a:rPr lang="nb-NO" sz="2000" dirty="0" err="1"/>
              <a:t>allmenndannede</a:t>
            </a:r>
            <a:r>
              <a:rPr lang="nb-NO" sz="2000" dirty="0"/>
              <a:t>,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det samarbeidende,</a:t>
            </a:r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det miljøbevisste,</a:t>
            </a:r>
          </a:p>
          <a:p>
            <a:pPr>
              <a:buFontTx/>
              <a:buChar char="-"/>
            </a:pPr>
            <a:r>
              <a:rPr lang="nb-NO" sz="2000" dirty="0" smtClean="0"/>
              <a:t> </a:t>
            </a:r>
            <a:r>
              <a:rPr lang="nb-NO" sz="2000" i="1" dirty="0" smtClean="0"/>
              <a:t>det integrerte</a:t>
            </a:r>
            <a:endParaRPr lang="nb-NO" sz="2000" i="1" dirty="0"/>
          </a:p>
          <a:p>
            <a:endParaRPr lang="nb-NO" sz="2000" dirty="0" smtClean="0"/>
          </a:p>
          <a:p>
            <a:r>
              <a:rPr lang="nb-NO" sz="2000" dirty="0"/>
              <a:t>G</a:t>
            </a:r>
            <a:r>
              <a:rPr lang="nb-NO" sz="2000" dirty="0" smtClean="0"/>
              <a:t>jelder </a:t>
            </a:r>
            <a:r>
              <a:rPr lang="nb-NO" sz="2000" dirty="0"/>
              <a:t>trinn 1-13, men </a:t>
            </a:r>
            <a:r>
              <a:rPr lang="nb-NO" sz="2000" dirty="0" smtClean="0"/>
              <a:t>også </a:t>
            </a:r>
            <a:r>
              <a:rPr lang="nb-NO" sz="2000" dirty="0"/>
              <a:t>relevant for lærerutdanning til </a:t>
            </a:r>
            <a:r>
              <a:rPr lang="nb-NO" sz="2000" smtClean="0"/>
              <a:t>ulike trinn.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nb-NO" sz="2000" dirty="0"/>
              <a:t>	</a:t>
            </a:r>
            <a:r>
              <a:rPr lang="nb-NO" sz="2000" dirty="0" smtClean="0"/>
              <a:t>			***</a:t>
            </a:r>
          </a:p>
          <a:p>
            <a:endParaRPr lang="nb-NO" sz="2000" dirty="0"/>
          </a:p>
          <a:p>
            <a:r>
              <a:rPr lang="nb-NO" sz="2000" dirty="0" smtClean="0"/>
              <a:t>- Hvis generell læreplan </a:t>
            </a:r>
            <a:r>
              <a:rPr lang="nb-NO" sz="2000" dirty="0"/>
              <a:t>(fra 1993) </a:t>
            </a:r>
            <a:r>
              <a:rPr lang="nb-NO" sz="2000" dirty="0" smtClean="0"/>
              <a:t>uttrykker nasjonens omforente danningsmål, 	kan disse </a:t>
            </a:r>
            <a:r>
              <a:rPr lang="nb-NO" sz="2000" dirty="0"/>
              <a:t>komme på </a:t>
            </a:r>
            <a:r>
              <a:rPr lang="nb-NO" sz="2000" dirty="0">
                <a:solidFill>
                  <a:srgbClr val="FF0000"/>
                </a:solidFill>
              </a:rPr>
              <a:t>kollisjonskurs</a:t>
            </a:r>
            <a:r>
              <a:rPr lang="nb-NO" sz="2000" dirty="0"/>
              <a:t> med kompetansebestrebelsene? </a:t>
            </a:r>
            <a:endParaRPr lang="nb-NO" sz="2000" dirty="0" smtClean="0"/>
          </a:p>
          <a:p>
            <a:r>
              <a:rPr lang="nb-NO" sz="2000" dirty="0" smtClean="0"/>
              <a:t>- Hvis dilemmaet </a:t>
            </a:r>
            <a:r>
              <a:rPr lang="nb-NO" sz="2000" dirty="0"/>
              <a:t>er en utfordring i skolen, hvordan </a:t>
            </a:r>
            <a:r>
              <a:rPr lang="nb-NO" sz="2000" dirty="0" smtClean="0"/>
              <a:t>skal så </a:t>
            </a:r>
            <a:r>
              <a:rPr lang="nb-NO" sz="2000" dirty="0">
                <a:solidFill>
                  <a:srgbClr val="FF0000"/>
                </a:solidFill>
              </a:rPr>
              <a:t>lærerutdanningene</a:t>
            </a:r>
            <a:r>
              <a:rPr lang="nb-NO" sz="2000" dirty="0"/>
              <a:t> </a:t>
            </a:r>
            <a:r>
              <a:rPr lang="nb-NO" sz="2000" dirty="0" smtClean="0"/>
              <a:t>	forholde </a:t>
            </a:r>
            <a:r>
              <a:rPr lang="nb-NO" sz="2000" dirty="0"/>
              <a:t>seg til den? </a:t>
            </a:r>
            <a:endParaRPr lang="nb-NO" sz="2000" dirty="0" smtClean="0"/>
          </a:p>
          <a:p>
            <a:r>
              <a:rPr lang="nb-NO" sz="2000" dirty="0" smtClean="0"/>
              <a:t>- På hvilke </a:t>
            </a:r>
            <a:r>
              <a:rPr lang="nb-NO" sz="2000" dirty="0"/>
              <a:t>måter </a:t>
            </a:r>
            <a:r>
              <a:rPr lang="nb-NO" sz="2000"/>
              <a:t>er </a:t>
            </a:r>
            <a:r>
              <a:rPr lang="nb-NO" sz="2000" smtClean="0"/>
              <a:t>dilemmaet </a:t>
            </a:r>
            <a:r>
              <a:rPr lang="nb-NO" sz="2000" dirty="0"/>
              <a:t>en </a:t>
            </a:r>
            <a:r>
              <a:rPr lang="nb-NO" sz="2000" dirty="0">
                <a:solidFill>
                  <a:srgbClr val="FF0000"/>
                </a:solidFill>
              </a:rPr>
              <a:t>språklig</a:t>
            </a:r>
            <a:r>
              <a:rPr lang="nb-NO" sz="2000" dirty="0"/>
              <a:t> og/eller en </a:t>
            </a:r>
            <a:r>
              <a:rPr lang="nb-NO" sz="2000" dirty="0">
                <a:solidFill>
                  <a:srgbClr val="FF0000"/>
                </a:solidFill>
              </a:rPr>
              <a:t>fag/didaktisk</a:t>
            </a:r>
            <a:r>
              <a:rPr lang="nb-NO" sz="2000" dirty="0"/>
              <a:t> utfordring</a:t>
            </a:r>
            <a:r>
              <a:rPr lang="nb-NO" sz="2000" dirty="0" smtClean="0"/>
              <a:t>?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188640"/>
            <a:ext cx="849694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D. Femårig, masterbasert lærerutdanning </a:t>
            </a:r>
            <a:endParaRPr lang="nb-NO" sz="2400" dirty="0" smtClean="0"/>
          </a:p>
          <a:p>
            <a:r>
              <a:rPr lang="nb-NO" sz="2400" dirty="0"/>
              <a:t>(</a:t>
            </a:r>
            <a:r>
              <a:rPr lang="nb-NO" sz="2400" dirty="0" smtClean="0"/>
              <a:t>f.o.m</a:t>
            </a:r>
            <a:r>
              <a:rPr lang="nb-NO" sz="2400" dirty="0"/>
              <a:t>. 2017. </a:t>
            </a:r>
            <a:r>
              <a:rPr lang="nb-NO" sz="2400" dirty="0" smtClean="0"/>
              <a:t>hovedmodell 3+2</a:t>
            </a:r>
            <a:r>
              <a:rPr lang="nb-NO" sz="2400" dirty="0"/>
              <a:t>, ev. </a:t>
            </a:r>
            <a:r>
              <a:rPr lang="nb-NO" sz="2400" dirty="0" smtClean="0"/>
              <a:t>med noen </a:t>
            </a:r>
            <a:r>
              <a:rPr lang="nb-NO" sz="2400" dirty="0"/>
              <a:t>få </a:t>
            </a:r>
            <a:r>
              <a:rPr lang="nb-NO" sz="2400" dirty="0" smtClean="0"/>
              <a:t>4+1-studier)</a:t>
            </a:r>
            <a:endParaRPr lang="nb-NO" sz="2400" dirty="0"/>
          </a:p>
          <a:p>
            <a:endParaRPr lang="nb-NO" dirty="0" smtClean="0"/>
          </a:p>
          <a:p>
            <a:r>
              <a:rPr lang="nb-NO" sz="2000" i="1" dirty="0" smtClean="0">
                <a:solidFill>
                  <a:srgbClr val="FF0000"/>
                </a:solidFill>
              </a:rPr>
              <a:t>Hvilke</a:t>
            </a:r>
            <a:r>
              <a:rPr lang="nb-NO" sz="2000" dirty="0" smtClean="0"/>
              <a:t> </a:t>
            </a:r>
            <a:r>
              <a:rPr lang="nb-NO" sz="2000" dirty="0"/>
              <a:t>elementer, aspekter, kunnskaper, ferdigheter og kompetanser skal eller bør være felles (obligatorisk) og </a:t>
            </a:r>
            <a:r>
              <a:rPr lang="nb-NO" sz="2000" i="1" dirty="0">
                <a:solidFill>
                  <a:srgbClr val="FF0000"/>
                </a:solidFill>
              </a:rPr>
              <a:t>i hvilket omfang </a:t>
            </a:r>
            <a:r>
              <a:rPr lang="nb-NO" sz="2000" dirty="0"/>
              <a:t>samt plassert </a:t>
            </a:r>
            <a:r>
              <a:rPr lang="nb-NO" sz="2000" i="1" dirty="0"/>
              <a:t>hvor</a:t>
            </a:r>
            <a:r>
              <a:rPr lang="nb-NO" sz="2000" dirty="0"/>
              <a:t> i løpet? F</a:t>
            </a:r>
            <a:r>
              <a:rPr lang="nb-NO" sz="2000" dirty="0" smtClean="0"/>
              <a:t>okus </a:t>
            </a:r>
            <a:r>
              <a:rPr lang="nb-NO" sz="2000" dirty="0"/>
              <a:t>i denne fremstillingen gjelder </a:t>
            </a:r>
            <a:r>
              <a:rPr lang="nb-NO" sz="2000" dirty="0" smtClean="0"/>
              <a:t>bare aspektene </a:t>
            </a:r>
            <a:r>
              <a:rPr lang="nb-NO" sz="2000" i="1" dirty="0" smtClean="0"/>
              <a:t>språk</a:t>
            </a:r>
            <a:r>
              <a:rPr lang="nb-NO" sz="2000" dirty="0" smtClean="0"/>
              <a:t> </a:t>
            </a:r>
            <a:r>
              <a:rPr lang="nb-NO" sz="2000" dirty="0"/>
              <a:t>og </a:t>
            </a:r>
            <a:r>
              <a:rPr lang="nb-NO" sz="2000" i="1" dirty="0"/>
              <a:t>fag-/didaktikk</a:t>
            </a:r>
            <a:r>
              <a:rPr lang="nb-NO" sz="2000" dirty="0"/>
              <a:t>. </a:t>
            </a:r>
            <a:endParaRPr lang="nb-NO" sz="2000" dirty="0" smtClean="0"/>
          </a:p>
          <a:p>
            <a:endParaRPr lang="nb-NO" sz="2000" dirty="0" smtClean="0"/>
          </a:p>
          <a:p>
            <a:r>
              <a:rPr lang="nb-NO" sz="2000" dirty="0" smtClean="0"/>
              <a:t>Eksempler på ulike ’løsninger’:</a:t>
            </a:r>
            <a:endParaRPr lang="nb-NO" sz="2000" dirty="0"/>
          </a:p>
          <a:p>
            <a:pPr>
              <a:buFontTx/>
              <a:buChar char="-"/>
            </a:pPr>
            <a:r>
              <a:rPr lang="nb-NO" sz="2000" dirty="0" smtClean="0"/>
              <a:t> I </a:t>
            </a:r>
            <a:r>
              <a:rPr lang="nb-NO" sz="2000" dirty="0"/>
              <a:t>Finland var </a:t>
            </a:r>
            <a:r>
              <a:rPr lang="nb-NO" sz="2000" dirty="0">
                <a:solidFill>
                  <a:srgbClr val="FF0000"/>
                </a:solidFill>
              </a:rPr>
              <a:t>kommunikasjon</a:t>
            </a:r>
            <a:r>
              <a:rPr lang="nb-NO" sz="2000" dirty="0"/>
              <a:t> lenge et 3 måneders kurs ved starten av (5-</a:t>
            </a:r>
            <a:r>
              <a:rPr lang="nb-NO" sz="2000" dirty="0" err="1"/>
              <a:t>årig</a:t>
            </a:r>
            <a:r>
              <a:rPr lang="nb-NO" sz="2000" dirty="0"/>
              <a:t>) </a:t>
            </a:r>
            <a:r>
              <a:rPr lang="nb-NO" sz="2000" dirty="0" smtClean="0"/>
              <a:t>	lærerutdanning</a:t>
            </a:r>
            <a:r>
              <a:rPr lang="nb-NO" sz="2000" dirty="0"/>
              <a:t>.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I </a:t>
            </a:r>
            <a:r>
              <a:rPr lang="nb-NO" sz="2000" dirty="0"/>
              <a:t>Danmark </a:t>
            </a:r>
            <a:r>
              <a:rPr lang="nb-NO" sz="2000" dirty="0" smtClean="0"/>
              <a:t>har litt </a:t>
            </a:r>
            <a:r>
              <a:rPr lang="nb-NO" sz="2000" dirty="0" smtClean="0">
                <a:solidFill>
                  <a:srgbClr val="FF0000"/>
                </a:solidFill>
              </a:rPr>
              <a:t>‘retorikk’ </a:t>
            </a:r>
            <a:r>
              <a:rPr lang="nb-NO" sz="2000" dirty="0" smtClean="0"/>
              <a:t>i perioder </a:t>
            </a:r>
            <a:r>
              <a:rPr lang="nb-NO" sz="2000" dirty="0"/>
              <a:t>vært obligatorisk i lærerutdanning.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I </a:t>
            </a:r>
            <a:r>
              <a:rPr lang="nb-NO" sz="2000" dirty="0"/>
              <a:t>Norge har </a:t>
            </a:r>
            <a:r>
              <a:rPr lang="nb-NO" sz="2000" dirty="0">
                <a:solidFill>
                  <a:srgbClr val="FF0000"/>
                </a:solidFill>
              </a:rPr>
              <a:t>forberedende</a:t>
            </a:r>
            <a:r>
              <a:rPr lang="nb-NO" sz="2000" dirty="0"/>
              <a:t> til universitetsutdanning lenge </a:t>
            </a:r>
            <a:r>
              <a:rPr lang="nb-NO" sz="2000" dirty="0" smtClean="0"/>
              <a:t>utgjort ett </a:t>
            </a:r>
            <a:r>
              <a:rPr lang="nb-NO" sz="2000" dirty="0"/>
              <a:t>semester </a:t>
            </a:r>
            <a:r>
              <a:rPr lang="nb-NO" sz="2000" dirty="0" smtClean="0"/>
              <a:t>	ved </a:t>
            </a:r>
            <a:r>
              <a:rPr lang="nb-NO" sz="2000" dirty="0"/>
              <a:t>starten av studiene.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Tidlig på 1800-tallet var </a:t>
            </a:r>
            <a:r>
              <a:rPr lang="nb-NO" sz="2000" dirty="0"/>
              <a:t>gymnasets </a:t>
            </a:r>
            <a:r>
              <a:rPr lang="nb-NO" sz="2000" dirty="0">
                <a:solidFill>
                  <a:srgbClr val="FF0000"/>
                </a:solidFill>
              </a:rPr>
              <a:t>artiumsstil</a:t>
            </a:r>
            <a:r>
              <a:rPr lang="nb-NO" sz="2000" dirty="0"/>
              <a:t> </a:t>
            </a:r>
            <a:r>
              <a:rPr lang="nb-NO" sz="2000" dirty="0" smtClean="0"/>
              <a:t>vurderingsgrunnlag for 	modenhet for universitetsstudier (universitetets lærere var sensorer</a:t>
            </a:r>
            <a:r>
              <a:rPr lang="nb-NO" sz="2000" dirty="0"/>
              <a:t>)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 smtClean="0"/>
              <a:t> I </a:t>
            </a:r>
            <a:r>
              <a:rPr lang="nb-NO" sz="2000" dirty="0"/>
              <a:t>USA er omfattende </a:t>
            </a:r>
            <a:r>
              <a:rPr lang="nb-NO" sz="2000" dirty="0">
                <a:solidFill>
                  <a:srgbClr val="FF0000"/>
                </a:solidFill>
              </a:rPr>
              <a:t>skrivekurs</a:t>
            </a:r>
            <a:r>
              <a:rPr lang="nb-NO" sz="2000" dirty="0"/>
              <a:t> obligatorisk ved mange universiteter. </a:t>
            </a:r>
            <a:endParaRPr lang="nb-NO" sz="2000" dirty="0" smtClean="0"/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I </a:t>
            </a:r>
            <a:r>
              <a:rPr lang="nb-NO" sz="2000" dirty="0"/>
              <a:t>masterstudier i Norge er vitenskapsteori obligatorisk. Vitenskapsteori og </a:t>
            </a:r>
            <a:r>
              <a:rPr lang="nb-NO" sz="2000" dirty="0" smtClean="0"/>
              <a:t>	metodologi </a:t>
            </a:r>
            <a:r>
              <a:rPr lang="nb-NO" sz="2000" dirty="0"/>
              <a:t>har stadig oftere innslag av </a:t>
            </a:r>
            <a:r>
              <a:rPr lang="nb-NO" sz="2000" dirty="0">
                <a:solidFill>
                  <a:srgbClr val="FF0000"/>
                </a:solidFill>
              </a:rPr>
              <a:t>filosofi, språk- og tekstteori </a:t>
            </a:r>
            <a:r>
              <a:rPr lang="nb-NO" sz="2000" dirty="0" smtClean="0"/>
              <a:t>	(</a:t>
            </a:r>
            <a:r>
              <a:rPr lang="nb-NO" sz="2000" dirty="0"/>
              <a:t>den pragmatiske </a:t>
            </a:r>
            <a:r>
              <a:rPr lang="nb-NO" sz="2000" smtClean="0"/>
              <a:t>vending).</a:t>
            </a:r>
          </a:p>
          <a:p>
            <a:pPr>
              <a:buFontTx/>
              <a:buChar char="-"/>
            </a:pPr>
            <a:r>
              <a:rPr lang="nb-NO" sz="2000" smtClean="0"/>
              <a:t> (...)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260648"/>
            <a:ext cx="849694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Fokus/’hypotese’:</a:t>
            </a:r>
          </a:p>
          <a:p>
            <a:endParaRPr lang="nb-NO" sz="2000" dirty="0"/>
          </a:p>
          <a:p>
            <a:r>
              <a:rPr lang="nb-NO" sz="2000" dirty="0"/>
              <a:t>Argumentere for </a:t>
            </a:r>
            <a:r>
              <a:rPr lang="nb-NO" sz="2000" dirty="0" smtClean="0"/>
              <a:t>at </a:t>
            </a:r>
            <a:r>
              <a:rPr lang="nb-NO" sz="2000" dirty="0" err="1" smtClean="0"/>
              <a:t>hovedkonstituenter</a:t>
            </a:r>
            <a:r>
              <a:rPr lang="nb-NO" sz="2000" dirty="0" smtClean="0"/>
              <a:t> i </a:t>
            </a:r>
            <a:r>
              <a:rPr lang="nb-NO" sz="2000" dirty="0"/>
              <a:t>nyere syn på språk og kommunikasjon langt på vei </a:t>
            </a:r>
            <a:r>
              <a:rPr lang="nb-NO" sz="2000" dirty="0" smtClean="0"/>
              <a:t>viser systematisk sammenheng med</a:t>
            </a:r>
          </a:p>
          <a:p>
            <a:endParaRPr lang="nb-NO" sz="2000" dirty="0"/>
          </a:p>
          <a:p>
            <a:r>
              <a:rPr lang="nb-NO" sz="2000" dirty="0" smtClean="0"/>
              <a:t>- oppfatninger av hva filosofi bør inneholde som fag/vitenskap</a:t>
            </a:r>
          </a:p>
          <a:p>
            <a:pPr>
              <a:buFontTx/>
              <a:buChar char="-"/>
            </a:pPr>
            <a:r>
              <a:rPr lang="nb-NO" sz="2000" dirty="0" smtClean="0"/>
              <a:t> institusjonell organisering av kunnskap og vitenskaper</a:t>
            </a:r>
          </a:p>
          <a:p>
            <a:pPr>
              <a:buFontTx/>
              <a:buChar char="-"/>
            </a:pPr>
            <a:r>
              <a:rPr lang="nb-NO" sz="2000" dirty="0"/>
              <a:t> </a:t>
            </a:r>
            <a:r>
              <a:rPr lang="nb-NO" sz="2000" dirty="0" smtClean="0"/>
              <a:t>klassiske og nyere danningsmål</a:t>
            </a:r>
          </a:p>
          <a:p>
            <a:pPr>
              <a:buFontTx/>
              <a:buChar char="-"/>
            </a:pPr>
            <a:r>
              <a:rPr lang="nb-NO" sz="2000" dirty="0" smtClean="0"/>
              <a:t> fagdidaktikkers variasjon mellom bestemte hovedaspekter</a:t>
            </a:r>
          </a:p>
          <a:p>
            <a:pPr>
              <a:buFontTx/>
              <a:buChar char="-"/>
            </a:pPr>
            <a:endParaRPr lang="nb-NO" sz="2000" dirty="0"/>
          </a:p>
          <a:p>
            <a:r>
              <a:rPr lang="nb-NO" sz="2400" smtClean="0"/>
              <a:t>Komparasjon/sammenligning</a:t>
            </a:r>
          </a:p>
          <a:p>
            <a:endParaRPr lang="nb-NO" sz="2400" dirty="0" smtClean="0"/>
          </a:p>
          <a:p>
            <a:r>
              <a:rPr lang="nb-NO" sz="2000" dirty="0" smtClean="0"/>
              <a:t>- fra språk til kommunikasjon til (fag-)didaktikk</a:t>
            </a:r>
          </a:p>
          <a:p>
            <a:r>
              <a:rPr lang="nb-NO" sz="2000" dirty="0" smtClean="0"/>
              <a:t>-”horisontale”  og ”vertikale” sammenhenger</a:t>
            </a:r>
          </a:p>
          <a:p>
            <a:r>
              <a:rPr lang="nb-NO" sz="2000" dirty="0" smtClean="0"/>
              <a:t>	- horisontalt, dvs. </a:t>
            </a:r>
            <a:r>
              <a:rPr lang="nb-NO" sz="2000" i="1" dirty="0" smtClean="0"/>
              <a:t>i</a:t>
            </a:r>
            <a:r>
              <a:rPr lang="nb-NO" sz="2000" dirty="0" smtClean="0"/>
              <a:t> ytringer: form</a:t>
            </a:r>
            <a:r>
              <a:rPr lang="nb-NO" sz="2000" smtClean="0"/>
              <a:t>, innhold og handling, samt </a:t>
            </a:r>
            <a:r>
              <a:rPr lang="nb-NO" sz="2000" dirty="0" smtClean="0"/>
              <a:t>tid og sted</a:t>
            </a:r>
          </a:p>
          <a:p>
            <a:pPr marL="457200" indent="-457200"/>
            <a:r>
              <a:rPr lang="nb-NO" sz="2000" dirty="0"/>
              <a:t>	</a:t>
            </a:r>
            <a:r>
              <a:rPr lang="nb-NO" sz="2000" dirty="0" smtClean="0"/>
              <a:t>	- vertikalt, dvs. mellom fag, felter, kunnskap, vitenskap slik disse er</a:t>
            </a:r>
          </a:p>
          <a:p>
            <a:pPr marL="457200" indent="-457200"/>
            <a:r>
              <a:rPr lang="nb-NO" sz="2000" dirty="0"/>
              <a:t>	</a:t>
            </a:r>
            <a:r>
              <a:rPr lang="nb-NO" sz="2000" dirty="0" smtClean="0"/>
              <a:t>		konstituert gjennom tekst, ytringer, sjangrer og diskurser</a:t>
            </a:r>
          </a:p>
          <a:p>
            <a:pPr marL="457200" indent="-457200"/>
            <a:r>
              <a:rPr lang="nb-NO" sz="2000" dirty="0"/>
              <a:t>	</a:t>
            </a:r>
            <a:r>
              <a:rPr lang="nb-NO" sz="2000" dirty="0" smtClean="0"/>
              <a:t>		(dvs. som </a:t>
            </a:r>
            <a:r>
              <a:rPr lang="nb-NO" sz="2000" smtClean="0"/>
              <a:t>ulike kommunikasjonsformer eller måter å 				kommunisere på).</a:t>
            </a:r>
            <a:endParaRPr lang="nb-NO" sz="2000" dirty="0"/>
          </a:p>
          <a:p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88641"/>
            <a:ext cx="878497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Kommunikasjon definert som resultat av tre gjensidige konstituenter </a:t>
            </a:r>
          </a:p>
          <a:p>
            <a:r>
              <a:rPr lang="nb-NO" sz="1600" dirty="0" smtClean="0"/>
              <a:t> </a:t>
            </a:r>
          </a:p>
          <a:p>
            <a:r>
              <a:rPr lang="nb-NO" sz="2000" b="1" dirty="0" smtClean="0"/>
              <a:t>Språkteori om </a:t>
            </a:r>
            <a:r>
              <a:rPr lang="nb-NO" sz="2000" b="1" dirty="0" err="1" smtClean="0"/>
              <a:t>triadiske</a:t>
            </a:r>
            <a:r>
              <a:rPr lang="nb-NO" sz="2000" b="1" dirty="0" smtClean="0"/>
              <a:t> tegn, ytringer, kontekster, sjangrer og diskurser</a:t>
            </a:r>
          </a:p>
          <a:p>
            <a:r>
              <a:rPr lang="nb-NO" sz="1600" b="1" dirty="0" smtClean="0"/>
              <a:t>		</a:t>
            </a:r>
            <a:endParaRPr lang="nb-NO" sz="1600" dirty="0" smtClean="0"/>
          </a:p>
          <a:p>
            <a:endParaRPr lang="nb-NO" sz="1600" dirty="0" smtClean="0"/>
          </a:p>
          <a:p>
            <a:r>
              <a:rPr lang="nb-NO" sz="1600" dirty="0" err="1" smtClean="0"/>
              <a:t>Bühler</a:t>
            </a:r>
            <a:r>
              <a:rPr lang="nb-NO" sz="1600" dirty="0" smtClean="0"/>
              <a:t> (1934) tegnaspekt 	</a:t>
            </a:r>
            <a:r>
              <a:rPr lang="nb-NO" sz="1600" dirty="0" smtClean="0">
                <a:solidFill>
                  <a:srgbClr val="FF0000"/>
                </a:solidFill>
              </a:rPr>
              <a:t>uttrykk		representasjon	appell</a:t>
            </a:r>
          </a:p>
          <a:p>
            <a:r>
              <a:rPr lang="nb-NO" sz="1600" dirty="0" smtClean="0"/>
              <a:t>	tegnaspekt (engelsk)	</a:t>
            </a:r>
            <a:r>
              <a:rPr lang="nb-NO" sz="1600" dirty="0" err="1" smtClean="0"/>
              <a:t>expression</a:t>
            </a:r>
            <a:r>
              <a:rPr lang="nb-NO" sz="1600" dirty="0" smtClean="0"/>
              <a:t>		</a:t>
            </a:r>
            <a:r>
              <a:rPr lang="nb-NO" sz="1600" dirty="0" err="1" smtClean="0"/>
              <a:t>representation</a:t>
            </a:r>
            <a:r>
              <a:rPr lang="nb-NO" sz="1600" dirty="0" smtClean="0"/>
              <a:t>	appeal</a:t>
            </a:r>
          </a:p>
          <a:p>
            <a:r>
              <a:rPr lang="nb-NO" sz="1600" dirty="0" smtClean="0"/>
              <a:t>	tegnaspekt (tysk)	(</a:t>
            </a:r>
            <a:r>
              <a:rPr lang="nb-NO" sz="1600" dirty="0" err="1" smtClean="0"/>
              <a:t>Ausdruck</a:t>
            </a:r>
            <a:r>
              <a:rPr lang="nb-NO" sz="1600" dirty="0" smtClean="0"/>
              <a:t>)		(</a:t>
            </a:r>
            <a:r>
              <a:rPr lang="nb-NO" sz="1600" dirty="0" err="1" smtClean="0"/>
              <a:t>Darstellung</a:t>
            </a:r>
            <a:r>
              <a:rPr lang="nb-NO" sz="1600" dirty="0" smtClean="0"/>
              <a:t>)	(Appell)</a:t>
            </a:r>
          </a:p>
          <a:p>
            <a:r>
              <a:rPr lang="nb-NO" sz="1600" dirty="0" smtClean="0"/>
              <a:t>	tegnet tolket som	</a:t>
            </a:r>
            <a:r>
              <a:rPr lang="nb-NO" sz="1600" dirty="0" smtClean="0">
                <a:solidFill>
                  <a:srgbClr val="FF0000"/>
                </a:solidFill>
              </a:rPr>
              <a:t>symptom		symbol		signal</a:t>
            </a:r>
          </a:p>
          <a:p>
            <a:r>
              <a:rPr lang="en-US" sz="1600" dirty="0" smtClean="0"/>
              <a:t>Morris (1946) </a:t>
            </a:r>
            <a:r>
              <a:rPr lang="en-US" sz="1600" dirty="0" err="1" smtClean="0"/>
              <a:t>semiotikk</a:t>
            </a:r>
            <a:r>
              <a:rPr lang="en-US" sz="1600" dirty="0" smtClean="0"/>
              <a:t>	</a:t>
            </a:r>
            <a:r>
              <a:rPr lang="en-US" sz="1600" dirty="0" err="1" smtClean="0"/>
              <a:t>syntaks</a:t>
            </a:r>
            <a:r>
              <a:rPr lang="en-US" sz="1600" dirty="0" smtClean="0"/>
              <a:t>		</a:t>
            </a:r>
            <a:r>
              <a:rPr lang="en-US" sz="1600" dirty="0" err="1" smtClean="0"/>
              <a:t>semantikk</a:t>
            </a:r>
            <a:r>
              <a:rPr lang="en-US" sz="1600" dirty="0" smtClean="0"/>
              <a:t>		</a:t>
            </a:r>
            <a:r>
              <a:rPr lang="en-US" sz="1600" dirty="0" err="1" smtClean="0"/>
              <a:t>pragmatikk</a:t>
            </a:r>
            <a:endParaRPr lang="nb-NO" sz="1600" dirty="0" smtClean="0"/>
          </a:p>
          <a:p>
            <a:r>
              <a:rPr lang="en-US" sz="1600" dirty="0" smtClean="0"/>
              <a:t>Moffett (1968) discourse	first person 	second person	third person</a:t>
            </a:r>
            <a:endParaRPr lang="nb-NO" sz="1600" dirty="0" smtClean="0"/>
          </a:p>
          <a:p>
            <a:r>
              <a:rPr lang="en-US" sz="1600" dirty="0" smtClean="0"/>
              <a:t>Ben-Amos (1969) </a:t>
            </a:r>
            <a:r>
              <a:rPr lang="en-US" sz="1600" dirty="0" err="1" smtClean="0"/>
              <a:t>ytringsaspekt</a:t>
            </a:r>
            <a:r>
              <a:rPr lang="en-US" sz="1600" dirty="0" smtClean="0"/>
              <a:t>	prosodic		thematic		behavioral</a:t>
            </a:r>
            <a:endParaRPr lang="nb-NO" sz="1600" dirty="0" smtClean="0"/>
          </a:p>
          <a:p>
            <a:r>
              <a:rPr lang="en-US" sz="1600" dirty="0" smtClean="0"/>
              <a:t>	</a:t>
            </a:r>
            <a:r>
              <a:rPr lang="en-GB" sz="1600" dirty="0" err="1" smtClean="0"/>
              <a:t>funksjon</a:t>
            </a:r>
            <a:r>
              <a:rPr lang="en-GB" sz="1600" dirty="0" smtClean="0"/>
              <a:t>		expressive		cognitive		functional</a:t>
            </a:r>
            <a:endParaRPr lang="nb-NO" sz="1600" dirty="0" smtClean="0"/>
          </a:p>
          <a:p>
            <a:r>
              <a:rPr lang="en-GB" sz="1600" dirty="0" smtClean="0"/>
              <a:t>Halliday (1978) </a:t>
            </a:r>
            <a:r>
              <a:rPr lang="en-GB" sz="1600" dirty="0" err="1" smtClean="0"/>
              <a:t>tekst-aspekt</a:t>
            </a:r>
            <a:r>
              <a:rPr lang="en-GB" sz="1600" dirty="0" smtClean="0"/>
              <a:t>	</a:t>
            </a:r>
            <a:r>
              <a:rPr lang="en-GB" sz="1600" dirty="0" smtClean="0">
                <a:solidFill>
                  <a:srgbClr val="FF0000"/>
                </a:solidFill>
              </a:rPr>
              <a:t>textual		ideational		interpersonal</a:t>
            </a:r>
            <a:endParaRPr lang="nb-NO" sz="1600" dirty="0" smtClean="0">
              <a:solidFill>
                <a:srgbClr val="FF0000"/>
              </a:solidFill>
            </a:endParaRPr>
          </a:p>
          <a:p>
            <a:r>
              <a:rPr lang="en-GB" sz="1600" dirty="0" smtClean="0"/>
              <a:t>           </a:t>
            </a:r>
            <a:r>
              <a:rPr lang="nb-NO" sz="1600" dirty="0" smtClean="0"/>
              <a:t>register-aspekt (kontekst)	mode		</a:t>
            </a:r>
            <a:r>
              <a:rPr lang="nb-NO" sz="1600" dirty="0" err="1" smtClean="0"/>
              <a:t>field</a:t>
            </a:r>
            <a:r>
              <a:rPr lang="nb-NO" sz="1600" dirty="0" smtClean="0"/>
              <a:t>		tenor</a:t>
            </a:r>
          </a:p>
          <a:p>
            <a:r>
              <a:rPr lang="en-US" sz="1600" dirty="0" err="1" smtClean="0"/>
              <a:t>Bakhtin</a:t>
            </a:r>
            <a:r>
              <a:rPr lang="en-US" sz="1600" dirty="0" smtClean="0"/>
              <a:t> (1986) (</a:t>
            </a:r>
            <a:r>
              <a:rPr lang="en-US" sz="1600" dirty="0" err="1" smtClean="0"/>
              <a:t>ytringsaspekt</a:t>
            </a:r>
            <a:r>
              <a:rPr lang="en-US" sz="1600" dirty="0" smtClean="0"/>
              <a:t>)	</a:t>
            </a:r>
            <a:r>
              <a:rPr lang="en-US" sz="1600" dirty="0" smtClean="0">
                <a:solidFill>
                  <a:srgbClr val="FF0000"/>
                </a:solidFill>
              </a:rPr>
              <a:t>expressivity	</a:t>
            </a:r>
            <a:r>
              <a:rPr lang="en-US" sz="1600" dirty="0" err="1" smtClean="0">
                <a:solidFill>
                  <a:srgbClr val="FF0000"/>
                </a:solidFill>
              </a:rPr>
              <a:t>referentiality</a:t>
            </a:r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addressivity</a:t>
            </a:r>
            <a:endParaRPr lang="nb-NO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			generic form	semantic theme	speech plan</a:t>
            </a:r>
            <a:endParaRPr lang="nb-NO" sz="1600" dirty="0" smtClean="0"/>
          </a:p>
          <a:p>
            <a:r>
              <a:rPr lang="en-GB" sz="1600" dirty="0" smtClean="0"/>
              <a:t>Miller (1984) (</a:t>
            </a:r>
            <a:r>
              <a:rPr lang="en-GB" sz="1600" dirty="0" err="1" smtClean="0"/>
              <a:t>sjanger</a:t>
            </a:r>
            <a:r>
              <a:rPr lang="en-GB" sz="1600" dirty="0" smtClean="0"/>
              <a:t>)	form		substance		action</a:t>
            </a:r>
            <a:endParaRPr lang="nb-NO" sz="1600" dirty="0" smtClean="0"/>
          </a:p>
          <a:p>
            <a:r>
              <a:rPr lang="en-GB" sz="1600" dirty="0" err="1" smtClean="0"/>
              <a:t>Fairclough</a:t>
            </a:r>
            <a:r>
              <a:rPr lang="en-GB" sz="1600" dirty="0" smtClean="0"/>
              <a:t> (1992) (</a:t>
            </a:r>
            <a:r>
              <a:rPr lang="en-GB" sz="1600" dirty="0" err="1" smtClean="0"/>
              <a:t>diskurs</a:t>
            </a:r>
            <a:r>
              <a:rPr lang="en-GB" sz="1600" dirty="0" smtClean="0"/>
              <a:t>)	identity		ideational		interpersonal</a:t>
            </a:r>
          </a:p>
          <a:p>
            <a:r>
              <a:rPr lang="nb-NO" sz="1600" dirty="0" err="1"/>
              <a:t>Togeby</a:t>
            </a:r>
            <a:r>
              <a:rPr lang="nb-NO" sz="1600" dirty="0"/>
              <a:t> (2014) (sjangrer)	form		</a:t>
            </a:r>
            <a:r>
              <a:rPr lang="nb-NO" sz="1600" dirty="0" err="1"/>
              <a:t>repræsentation</a:t>
            </a:r>
            <a:r>
              <a:rPr lang="nb-NO" sz="1600" dirty="0"/>
              <a:t>	</a:t>
            </a:r>
            <a:r>
              <a:rPr lang="nb-NO" sz="1600" dirty="0" err="1"/>
              <a:t>social</a:t>
            </a:r>
            <a:r>
              <a:rPr lang="nb-NO" sz="1600" dirty="0"/>
              <a:t> praksis	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talepositioner</a:t>
            </a:r>
            <a:r>
              <a:rPr lang="nb-NO" sz="1600" dirty="0"/>
              <a:t> 	kunst		epistemisk utsigelse	deontisk utsigelse</a:t>
            </a:r>
          </a:p>
          <a:p>
            <a:endParaRPr lang="en-GB" sz="1600" dirty="0" smtClean="0"/>
          </a:p>
          <a:p>
            <a:r>
              <a:rPr lang="en-GB" sz="1600" dirty="0" smtClean="0"/>
              <a:t>								</a:t>
            </a:r>
            <a:r>
              <a:rPr lang="en-GB" sz="1600" dirty="0" err="1" smtClean="0"/>
              <a:t>fortsettes</a:t>
            </a:r>
            <a:r>
              <a:rPr lang="en-GB" sz="1600" dirty="0" smtClean="0"/>
              <a:t> ...</a:t>
            </a:r>
            <a:endParaRPr lang="nb-NO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251520" y="26064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Habermas</a:t>
            </a:r>
            <a:r>
              <a:rPr lang="en-US" sz="1600" dirty="0" smtClean="0"/>
              <a:t> (1988)</a:t>
            </a:r>
            <a:endParaRPr lang="nb-NO" sz="1600" dirty="0" smtClean="0"/>
          </a:p>
          <a:p>
            <a:r>
              <a:rPr lang="nb-NO" sz="1600" dirty="0" smtClean="0"/>
              <a:t>    </a:t>
            </a:r>
            <a:r>
              <a:rPr lang="nb-NO" sz="1600" dirty="0" err="1" smtClean="0"/>
              <a:t>Kommunikasjonsmodus</a:t>
            </a:r>
            <a:r>
              <a:rPr lang="nb-NO" sz="1600" dirty="0" smtClean="0"/>
              <a:t>	ekspressivt		kognitivt		interaktivt</a:t>
            </a:r>
          </a:p>
          <a:p>
            <a:r>
              <a:rPr lang="nb-NO" sz="1600" dirty="0" smtClean="0"/>
              <a:t>    Talehandlingstype		(representativ)	</a:t>
            </a:r>
            <a:r>
              <a:rPr lang="nb-NO" sz="1600" dirty="0" err="1" smtClean="0"/>
              <a:t>konstativ</a:t>
            </a:r>
            <a:r>
              <a:rPr lang="nb-NO" sz="1600" dirty="0" smtClean="0"/>
              <a:t>		regulativ	</a:t>
            </a:r>
          </a:p>
          <a:p>
            <a:r>
              <a:rPr lang="nb-NO" sz="1600" dirty="0" smtClean="0"/>
              <a:t>    Tema			</a:t>
            </a:r>
            <a:r>
              <a:rPr lang="nb-NO" sz="1600" dirty="0" smtClean="0">
                <a:solidFill>
                  <a:srgbClr val="FF0000"/>
                </a:solidFill>
              </a:rPr>
              <a:t>taler-		proposisjonelt 	interpersonell</a:t>
            </a:r>
          </a:p>
          <a:p>
            <a:r>
              <a:rPr lang="nb-NO" sz="1600" dirty="0" smtClean="0">
                <a:solidFill>
                  <a:srgbClr val="FF0000"/>
                </a:solidFill>
              </a:rPr>
              <a:t>			   intensjon		     innhold		   relasjon</a:t>
            </a:r>
          </a:p>
          <a:p>
            <a:r>
              <a:rPr lang="nb-NO" sz="1600" dirty="0" smtClean="0"/>
              <a:t>    Handlingens allmenne	uttrykke subjektive	fremstilling av	etablering av </a:t>
            </a:r>
            <a:r>
              <a:rPr lang="nb-NO" sz="1600" dirty="0" err="1" smtClean="0"/>
              <a:t>perso</a:t>
            </a:r>
            <a:r>
              <a:rPr lang="nb-NO" sz="1600" dirty="0" smtClean="0"/>
              <a:t>-    </a:t>
            </a:r>
          </a:p>
          <a:p>
            <a:r>
              <a:rPr lang="nb-NO" sz="1600" dirty="0" smtClean="0"/>
              <a:t>            funksjon 		    opplevelser	     saksforhold	    </a:t>
            </a:r>
            <a:r>
              <a:rPr lang="nb-NO" sz="1600" dirty="0" err="1" smtClean="0"/>
              <a:t>nelle</a:t>
            </a:r>
            <a:r>
              <a:rPr lang="nb-NO" sz="1600" dirty="0" smtClean="0"/>
              <a:t> relasjoner</a:t>
            </a:r>
          </a:p>
          <a:p>
            <a:r>
              <a:rPr lang="nb-NO" sz="1600" dirty="0" smtClean="0"/>
              <a:t>Parallelle ytre prosesser	</a:t>
            </a:r>
            <a:r>
              <a:rPr lang="nb-NO" sz="1600" dirty="0" smtClean="0">
                <a:solidFill>
                  <a:srgbClr val="FF0000"/>
                </a:solidFill>
              </a:rPr>
              <a:t>uttrykking		referering		adressering</a:t>
            </a:r>
          </a:p>
          <a:p>
            <a:r>
              <a:rPr lang="nb-NO" sz="1600" dirty="0" smtClean="0"/>
              <a:t>Lingvistiske disipliner		</a:t>
            </a:r>
            <a:r>
              <a:rPr lang="nb-NO" sz="1600" dirty="0" smtClean="0">
                <a:solidFill>
                  <a:srgbClr val="FF0000"/>
                </a:solidFill>
              </a:rPr>
              <a:t>syntaks		semantikk		pragmatikk</a:t>
            </a:r>
          </a:p>
          <a:p>
            <a:r>
              <a:rPr lang="nb-NO" sz="1600" dirty="0" smtClean="0"/>
              <a:t>Tradisjonell modell-tenkning	avsender		budskap		mottaker</a:t>
            </a:r>
          </a:p>
          <a:p>
            <a:r>
              <a:rPr lang="nb-NO" sz="1600" dirty="0" smtClean="0"/>
              <a:t>Relatert til pronomen		jeg		det		du</a:t>
            </a:r>
          </a:p>
          <a:p>
            <a:r>
              <a:rPr lang="nb-NO" sz="1600" dirty="0" smtClean="0"/>
              <a:t>Relatert til grunnleggende verb	er		tenker		gjør</a:t>
            </a:r>
          </a:p>
          <a:p>
            <a:r>
              <a:rPr lang="nb-NO" sz="1500" dirty="0" smtClean="0"/>
              <a:t>Grammatikalsk </a:t>
            </a:r>
            <a:r>
              <a:rPr lang="nb-NO" sz="1500" dirty="0" err="1" smtClean="0"/>
              <a:t>metaforisert</a:t>
            </a:r>
            <a:r>
              <a:rPr lang="nb-NO" sz="1500" dirty="0" smtClean="0"/>
              <a:t> som</a:t>
            </a:r>
            <a:r>
              <a:rPr lang="nb-NO" sz="1600" dirty="0" smtClean="0"/>
              <a:t>	adjektiv		substantiv		verb</a:t>
            </a:r>
          </a:p>
          <a:p>
            <a:r>
              <a:rPr lang="nb-NO" sz="1500" dirty="0" smtClean="0"/>
              <a:t>Grammatikalsk </a:t>
            </a:r>
            <a:r>
              <a:rPr lang="nb-NO" sz="1500" dirty="0" err="1" smtClean="0"/>
              <a:t>metaforisert</a:t>
            </a:r>
            <a:r>
              <a:rPr lang="nb-NO" sz="1500" dirty="0" smtClean="0"/>
              <a:t> som</a:t>
            </a:r>
            <a:r>
              <a:rPr lang="nb-NO" sz="1600" dirty="0" smtClean="0"/>
              <a:t>	nåtid		fortid		fremtid	</a:t>
            </a:r>
          </a:p>
          <a:p>
            <a:endParaRPr lang="nb-NO" sz="1600" dirty="0" smtClean="0"/>
          </a:p>
          <a:p>
            <a:r>
              <a:rPr lang="nb-NO" sz="2000" b="1" dirty="0" smtClean="0"/>
              <a:t>Forenklet konklusjon:</a:t>
            </a:r>
          </a:p>
          <a:p>
            <a:r>
              <a:rPr lang="nb-NO" sz="1600" dirty="0" smtClean="0"/>
              <a:t>Hovedaspekter ved ytring og	</a:t>
            </a:r>
          </a:p>
          <a:p>
            <a:r>
              <a:rPr lang="nb-NO" sz="1600" dirty="0" smtClean="0"/>
              <a:t>sjanger    (brukt i norskfaget)	</a:t>
            </a:r>
            <a:r>
              <a:rPr lang="nb-NO" sz="1600" b="1" dirty="0" smtClean="0">
                <a:solidFill>
                  <a:srgbClr val="FF0000"/>
                </a:solidFill>
              </a:rPr>
              <a:t>form		innhold		bruk </a:t>
            </a:r>
          </a:p>
          <a:p>
            <a:r>
              <a:rPr lang="nb-NO" sz="1600" b="1" dirty="0" smtClean="0"/>
              <a:t>       </a:t>
            </a:r>
            <a:r>
              <a:rPr lang="nb-NO" sz="1600" dirty="0" smtClean="0"/>
              <a:t>SO foretrekker settet</a:t>
            </a:r>
            <a:r>
              <a:rPr lang="nb-NO" sz="1600" b="1" dirty="0" smtClean="0"/>
              <a:t>	</a:t>
            </a:r>
            <a:r>
              <a:rPr lang="nb-NO" sz="1600" b="1" dirty="0" smtClean="0">
                <a:solidFill>
                  <a:srgbClr val="FF0000"/>
                </a:solidFill>
              </a:rPr>
              <a:t>struktur		referanse		handling</a:t>
            </a:r>
            <a:endParaRPr lang="nb-NO" sz="1600" dirty="0" smtClean="0">
              <a:solidFill>
                <a:srgbClr val="FF0000"/>
              </a:solidFill>
            </a:endParaRPr>
          </a:p>
          <a:p>
            <a:endParaRPr lang="nb-N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51520" y="188640"/>
            <a:ext cx="86409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Utvidelse av perspektivet mer allment , filosofisk og faglig</a:t>
            </a:r>
            <a:endParaRPr lang="nb-NO" sz="2000" dirty="0" smtClean="0"/>
          </a:p>
          <a:p>
            <a:r>
              <a:rPr lang="nb-NO" sz="1600" b="1" dirty="0" smtClean="0"/>
              <a:t> </a:t>
            </a:r>
            <a:endParaRPr lang="nb-NO" sz="1600" dirty="0" smtClean="0"/>
          </a:p>
          <a:p>
            <a:r>
              <a:rPr lang="nb-NO" sz="1600" dirty="0" smtClean="0"/>
              <a:t>Fysisk relatert til	 	</a:t>
            </a:r>
            <a:r>
              <a:rPr lang="nb-NO" sz="1600" dirty="0" smtClean="0">
                <a:solidFill>
                  <a:srgbClr val="FF0000"/>
                </a:solidFill>
              </a:rPr>
              <a:t>kropp		objekt		andre</a:t>
            </a:r>
          </a:p>
          <a:p>
            <a:r>
              <a:rPr lang="nb-NO" sz="1600" dirty="0" smtClean="0"/>
              <a:t>Kroppslige prosesser 		opplevelse		forståelse		aktivitet</a:t>
            </a:r>
          </a:p>
          <a:p>
            <a:r>
              <a:rPr lang="nb-NO" sz="1600" dirty="0" smtClean="0"/>
              <a:t>Kroppslige </a:t>
            </a:r>
            <a:r>
              <a:rPr lang="nb-NO" sz="1600" dirty="0" err="1" smtClean="0"/>
              <a:t>pros.kategorier</a:t>
            </a:r>
            <a:r>
              <a:rPr lang="nb-NO" sz="1600" dirty="0" smtClean="0"/>
              <a:t>	</a:t>
            </a:r>
            <a:r>
              <a:rPr lang="nb-NO" sz="1600" dirty="0" smtClean="0">
                <a:solidFill>
                  <a:srgbClr val="FF0000"/>
                </a:solidFill>
              </a:rPr>
              <a:t>følelse		kunnskap		handling</a:t>
            </a:r>
          </a:p>
          <a:p>
            <a:r>
              <a:rPr lang="nb-NO" sz="1600" dirty="0" smtClean="0"/>
              <a:t>Adjektiviske former	1	emosjonell		kognitiv		sosial</a:t>
            </a:r>
          </a:p>
          <a:p>
            <a:r>
              <a:rPr lang="nb-NO" sz="1600" dirty="0" smtClean="0"/>
              <a:t>Adjektiviske former	2	eksistensiell	informativ		appellativ</a:t>
            </a:r>
          </a:p>
          <a:p>
            <a:r>
              <a:rPr lang="nb-NO" sz="1600" dirty="0" smtClean="0"/>
              <a:t>Kroppstilstand		væren		</a:t>
            </a:r>
            <a:r>
              <a:rPr lang="nb-NO" sz="1600" dirty="0" err="1" smtClean="0"/>
              <a:t>tenken</a:t>
            </a:r>
            <a:r>
              <a:rPr lang="nb-NO" sz="1600" dirty="0" smtClean="0"/>
              <a:t>		gjøren</a:t>
            </a:r>
          </a:p>
          <a:p>
            <a:r>
              <a:rPr lang="nb-NO" sz="1600" dirty="0" smtClean="0"/>
              <a:t>Kroppslig prosess		</a:t>
            </a:r>
            <a:r>
              <a:rPr lang="nb-NO" sz="1600" dirty="0" err="1" smtClean="0"/>
              <a:t>eksistering</a:t>
            </a:r>
            <a:r>
              <a:rPr lang="nb-NO" sz="1600" dirty="0" smtClean="0"/>
              <a:t>		tenking		gjøring</a:t>
            </a:r>
          </a:p>
          <a:p>
            <a:r>
              <a:rPr lang="nb-NO" sz="1600" dirty="0" smtClean="0"/>
              <a:t>Effekt i/av </a:t>
            </a:r>
            <a:r>
              <a:rPr lang="nb-NO" sz="1600" dirty="0" err="1" smtClean="0"/>
              <a:t>tegnprosessen</a:t>
            </a:r>
            <a:r>
              <a:rPr lang="nb-NO" sz="1600" dirty="0" smtClean="0"/>
              <a:t>	impuls		kategori		prosess</a:t>
            </a:r>
          </a:p>
          <a:p>
            <a:r>
              <a:rPr lang="nb-NO" sz="1600" dirty="0" smtClean="0"/>
              <a:t>Mottakerens </a:t>
            </a:r>
            <a:r>
              <a:rPr lang="nb-NO" sz="1600" dirty="0" err="1" smtClean="0"/>
              <a:t>posisj</a:t>
            </a:r>
            <a:r>
              <a:rPr lang="nb-NO" sz="1600" dirty="0" smtClean="0"/>
              <a:t>. sett som	symptom		symbol		signal</a:t>
            </a:r>
          </a:p>
          <a:p>
            <a:r>
              <a:rPr lang="nb-NO" sz="1600" dirty="0" err="1" smtClean="0"/>
              <a:t>Bakhtin</a:t>
            </a:r>
            <a:r>
              <a:rPr lang="nb-NO" sz="1600" dirty="0" smtClean="0"/>
              <a:t> (1986) </a:t>
            </a:r>
            <a:r>
              <a:rPr lang="en-US" sz="1600" dirty="0" smtClean="0"/>
              <a:t>aspect of culture	aesthetic		scientific		ethical		</a:t>
            </a:r>
            <a:endParaRPr lang="nb-NO" sz="1600" dirty="0" smtClean="0"/>
          </a:p>
          <a:p>
            <a:r>
              <a:rPr lang="en-US" sz="1600" dirty="0" smtClean="0"/>
              <a:t>     aspect of validities		aesthetically	</a:t>
            </a:r>
            <a:r>
              <a:rPr lang="en-US" sz="1600" dirty="0" err="1" smtClean="0"/>
              <a:t>theorethically</a:t>
            </a:r>
            <a:r>
              <a:rPr lang="en-US" sz="1600" dirty="0" smtClean="0"/>
              <a:t>	socially</a:t>
            </a:r>
            <a:endParaRPr lang="nb-NO" sz="1600" dirty="0" smtClean="0"/>
          </a:p>
          <a:p>
            <a:r>
              <a:rPr lang="nb-NO" sz="1600" dirty="0" smtClean="0"/>
              <a:t>Habermas	(realitet)		</a:t>
            </a:r>
            <a:r>
              <a:rPr lang="nb-NO" sz="1600" dirty="0" err="1" smtClean="0">
                <a:solidFill>
                  <a:srgbClr val="FF0000"/>
                </a:solidFill>
              </a:rPr>
              <a:t>inner</a:t>
            </a:r>
            <a:r>
              <a:rPr lang="nb-NO" sz="1600" dirty="0" smtClean="0">
                <a:solidFill>
                  <a:srgbClr val="FF0000"/>
                </a:solidFill>
              </a:rPr>
              <a:t> nature	</a:t>
            </a:r>
            <a:r>
              <a:rPr lang="nb-NO" sz="1600" dirty="0" err="1" smtClean="0">
                <a:solidFill>
                  <a:srgbClr val="FF0000"/>
                </a:solidFill>
              </a:rPr>
              <a:t>outer</a:t>
            </a:r>
            <a:r>
              <a:rPr lang="nb-NO" sz="1600" dirty="0" smtClean="0">
                <a:solidFill>
                  <a:srgbClr val="FF0000"/>
                </a:solidFill>
              </a:rPr>
              <a:t> nature	</a:t>
            </a:r>
            <a:r>
              <a:rPr lang="nb-NO" sz="1600" dirty="0" err="1" smtClean="0">
                <a:solidFill>
                  <a:srgbClr val="FF0000"/>
                </a:solidFill>
              </a:rPr>
              <a:t>society</a:t>
            </a:r>
            <a:endParaRPr lang="nb-NO" sz="1600" dirty="0" smtClean="0">
              <a:solidFill>
                <a:srgbClr val="FF0000"/>
              </a:solidFill>
            </a:endParaRPr>
          </a:p>
          <a:p>
            <a:r>
              <a:rPr lang="nb-NO" sz="1600" dirty="0" smtClean="0"/>
              <a:t>    deres fremtredelsesform</a:t>
            </a:r>
            <a:r>
              <a:rPr lang="nb-NO" sz="1600" dirty="0"/>
              <a:t>	</a:t>
            </a:r>
            <a:r>
              <a:rPr lang="nb-NO" sz="1600" dirty="0" smtClean="0"/>
              <a:t>subjektivitet</a:t>
            </a:r>
            <a:r>
              <a:rPr lang="nb-NO" sz="1600" dirty="0"/>
              <a:t>	objektivitet	</a:t>
            </a:r>
            <a:r>
              <a:rPr lang="nb-NO" sz="1600" dirty="0" err="1"/>
              <a:t>normativitet</a:t>
            </a:r>
            <a:endParaRPr lang="nb-NO" sz="1600" dirty="0"/>
          </a:p>
          <a:p>
            <a:r>
              <a:rPr lang="nb-NO" sz="1600" dirty="0"/>
              <a:t> </a:t>
            </a:r>
            <a:r>
              <a:rPr lang="nb-NO" sz="1600" dirty="0" smtClean="0"/>
              <a:t>   </a:t>
            </a:r>
            <a:r>
              <a:rPr lang="nb-NO" sz="1600" dirty="0" err="1" smtClean="0"/>
              <a:t>validity</a:t>
            </a:r>
            <a:r>
              <a:rPr lang="nb-NO" sz="1600" dirty="0" smtClean="0"/>
              <a:t> </a:t>
            </a:r>
            <a:r>
              <a:rPr lang="nb-NO" sz="1600" dirty="0" err="1" smtClean="0"/>
              <a:t>claim</a:t>
            </a:r>
            <a:r>
              <a:rPr lang="nb-NO" sz="1600" dirty="0" smtClean="0"/>
              <a:t>		</a:t>
            </a:r>
            <a:r>
              <a:rPr lang="nb-NO" sz="1500" dirty="0" err="1" smtClean="0"/>
              <a:t>thruthfullness</a:t>
            </a:r>
            <a:r>
              <a:rPr lang="nb-NO" sz="1500" dirty="0" smtClean="0"/>
              <a:t>	</a:t>
            </a:r>
            <a:r>
              <a:rPr lang="nb-NO" sz="1600" dirty="0" err="1" smtClean="0"/>
              <a:t>truth</a:t>
            </a:r>
            <a:r>
              <a:rPr lang="nb-NO" sz="1600" dirty="0" smtClean="0"/>
              <a:t>		fairness/ </a:t>
            </a:r>
            <a:r>
              <a:rPr lang="nb-NO" sz="1600" dirty="0" err="1" smtClean="0"/>
              <a:t>usefullness</a:t>
            </a:r>
            <a:endParaRPr lang="nb-NO" sz="1600" dirty="0" smtClean="0"/>
          </a:p>
          <a:p>
            <a:r>
              <a:rPr lang="nb-NO" sz="1600" dirty="0" smtClean="0"/>
              <a:t>    implisitte </a:t>
            </a:r>
            <a:r>
              <a:rPr lang="nb-NO" sz="1600" dirty="0"/>
              <a:t>krav på validitet	</a:t>
            </a:r>
            <a:r>
              <a:rPr lang="nb-NO" sz="1600" dirty="0">
                <a:solidFill>
                  <a:srgbClr val="FF0000"/>
                </a:solidFill>
              </a:rPr>
              <a:t>sannferdighet	sannhet		riktighet/ brukbarhet</a:t>
            </a:r>
            <a:r>
              <a:rPr lang="nb-NO" sz="1600" dirty="0"/>
              <a:t>	</a:t>
            </a:r>
            <a:endParaRPr lang="nb-NO" sz="1600" dirty="0" smtClean="0"/>
          </a:p>
          <a:p>
            <a:r>
              <a:rPr lang="nb-NO" sz="1600" dirty="0" err="1" smtClean="0"/>
              <a:t>Kattenbelt</a:t>
            </a:r>
            <a:r>
              <a:rPr lang="nb-NO" sz="1600" dirty="0" smtClean="0"/>
              <a:t> </a:t>
            </a:r>
            <a:r>
              <a:rPr lang="nb-NO" sz="1600" dirty="0"/>
              <a:t>(1994) 		</a:t>
            </a:r>
            <a:r>
              <a:rPr lang="nb-NO" sz="1600" dirty="0" err="1"/>
              <a:t>emotion</a:t>
            </a:r>
            <a:r>
              <a:rPr lang="nb-NO" sz="1600" dirty="0"/>
              <a:t> 		</a:t>
            </a:r>
            <a:r>
              <a:rPr lang="nb-NO" sz="1600" dirty="0" err="1"/>
              <a:t>reflection</a:t>
            </a:r>
            <a:r>
              <a:rPr lang="nb-NO" sz="1600" dirty="0"/>
              <a:t>		action</a:t>
            </a:r>
          </a:p>
          <a:p>
            <a:r>
              <a:rPr lang="nb-NO" sz="1600" dirty="0" err="1"/>
              <a:t>Hernadi</a:t>
            </a:r>
            <a:r>
              <a:rPr lang="nb-NO" sz="1600" dirty="0"/>
              <a:t> (1995)		</a:t>
            </a:r>
            <a:r>
              <a:rPr lang="nb-NO" sz="1600" dirty="0" err="1">
                <a:solidFill>
                  <a:srgbClr val="FF0000"/>
                </a:solidFill>
              </a:rPr>
              <a:t>self</a:t>
            </a:r>
            <a:r>
              <a:rPr lang="nb-NO" sz="1600" dirty="0">
                <a:solidFill>
                  <a:srgbClr val="FF0000"/>
                </a:solidFill>
              </a:rPr>
              <a:t>		nature		</a:t>
            </a:r>
            <a:r>
              <a:rPr lang="nb-NO" sz="1600" dirty="0" err="1">
                <a:solidFill>
                  <a:srgbClr val="FF0000"/>
                </a:solidFill>
              </a:rPr>
              <a:t>society</a:t>
            </a:r>
            <a:endParaRPr lang="nb-NO" sz="1600" dirty="0">
              <a:solidFill>
                <a:srgbClr val="FF0000"/>
              </a:solidFill>
            </a:endParaRPr>
          </a:p>
          <a:p>
            <a:r>
              <a:rPr lang="nb-NO" sz="1600" dirty="0"/>
              <a:t>	</a:t>
            </a:r>
            <a:r>
              <a:rPr lang="nb-NO" sz="1600" dirty="0" err="1"/>
              <a:t>discourse</a:t>
            </a:r>
            <a:r>
              <a:rPr lang="nb-NO" sz="1600" dirty="0"/>
              <a:t>		</a:t>
            </a:r>
            <a:r>
              <a:rPr lang="nb-NO" sz="1600" dirty="0" err="1"/>
              <a:t>delighting</a:t>
            </a:r>
            <a:r>
              <a:rPr lang="nb-NO" sz="1600" dirty="0"/>
              <a:t>		</a:t>
            </a:r>
            <a:r>
              <a:rPr lang="nb-NO" sz="1600" dirty="0" err="1"/>
              <a:t>teaching</a:t>
            </a:r>
            <a:r>
              <a:rPr lang="nb-NO" sz="1600" dirty="0"/>
              <a:t>		</a:t>
            </a:r>
            <a:r>
              <a:rPr lang="nb-NO" sz="1600" dirty="0" err="1"/>
              <a:t>moving</a:t>
            </a:r>
            <a:r>
              <a:rPr lang="nb-NO" sz="1600" b="1" dirty="0"/>
              <a:t>		</a:t>
            </a:r>
            <a:endParaRPr lang="nb-NO" sz="1600" dirty="0"/>
          </a:p>
          <a:p>
            <a:r>
              <a:rPr lang="nb-NO" sz="1600" dirty="0"/>
              <a:t>Baumann (1995/1993) 'rommet'	det </a:t>
            </a:r>
            <a:r>
              <a:rPr lang="nb-NO" sz="1600" dirty="0" err="1"/>
              <a:t>estetiska</a:t>
            </a:r>
            <a:r>
              <a:rPr lang="nb-NO" sz="1600" dirty="0"/>
              <a:t>	det </a:t>
            </a:r>
            <a:r>
              <a:rPr lang="nb-NO" sz="1600" dirty="0" err="1"/>
              <a:t>kognitiva</a:t>
            </a:r>
            <a:r>
              <a:rPr lang="nb-NO" sz="1600" dirty="0"/>
              <a:t>	det </a:t>
            </a:r>
            <a:r>
              <a:rPr lang="nb-NO" sz="1600" dirty="0" err="1"/>
              <a:t>moraliska</a:t>
            </a:r>
            <a:endParaRPr lang="nb-NO" sz="1600" dirty="0"/>
          </a:p>
          <a:p>
            <a:r>
              <a:rPr lang="nb-NO" sz="1600" dirty="0"/>
              <a:t>	... konstrueres	følelsesmessig	intellektuelt	ved å påta seg ansvar</a:t>
            </a:r>
          </a:p>
          <a:p>
            <a:endParaRPr lang="nb-NO" sz="1600" dirty="0" smtClean="0"/>
          </a:p>
          <a:p>
            <a:r>
              <a:rPr lang="nb-NO" sz="1600" dirty="0" smtClean="0"/>
              <a:t>								fortsettes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1218</Words>
  <Application>Microsoft Office PowerPoint</Application>
  <PresentationFormat>Skærmshow (4:3)</PresentationFormat>
  <Paragraphs>432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31</vt:i4>
      </vt:variant>
    </vt:vector>
  </HeadingPairs>
  <TitlesOfParts>
    <vt:vector size="33" baseType="lpstr">
      <vt:lpstr>Office-tema</vt:lpstr>
      <vt:lpstr>Acrobat Document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Sigmund</dc:creator>
  <cp:lastModifiedBy>Else Søndergaard</cp:lastModifiedBy>
  <cp:revision>98</cp:revision>
  <dcterms:created xsi:type="dcterms:W3CDTF">2014-08-25T08:39:56Z</dcterms:created>
  <dcterms:modified xsi:type="dcterms:W3CDTF">2014-09-07T14:42:55Z</dcterms:modified>
</cp:coreProperties>
</file>